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70" r:id="rId3"/>
    <p:sldId id="269" r:id="rId4"/>
    <p:sldId id="272" r:id="rId5"/>
    <p:sldId id="271" r:id="rId6"/>
    <p:sldId id="273" r:id="rId7"/>
    <p:sldId id="275" r:id="rId8"/>
    <p:sldId id="285" r:id="rId9"/>
    <p:sldId id="278" r:id="rId10"/>
    <p:sldId id="279" r:id="rId11"/>
    <p:sldId id="280" r:id="rId12"/>
    <p:sldId id="281" r:id="rId13"/>
    <p:sldId id="282" r:id="rId14"/>
    <p:sldId id="283" r:id="rId15"/>
    <p:sldId id="284" r:id="rId16"/>
    <p:sldId id="286" r:id="rId17"/>
    <p:sldId id="287" r:id="rId18"/>
    <p:sldId id="288" r:id="rId19"/>
    <p:sldId id="289" r:id="rId20"/>
    <p:sldId id="290" r:id="rId21"/>
    <p:sldId id="291" r:id="rId22"/>
    <p:sldId id="292" r:id="rId23"/>
    <p:sldId id="293" r:id="rId24"/>
    <p:sldId id="296" r:id="rId25"/>
    <p:sldId id="298" r:id="rId26"/>
    <p:sldId id="301" r:id="rId27"/>
    <p:sldId id="300" r:id="rId28"/>
    <p:sldId id="302" r:id="rId29"/>
    <p:sldId id="305" r:id="rId30"/>
    <p:sldId id="303" r:id="rId31"/>
    <p:sldId id="306" r:id="rId32"/>
    <p:sldId id="304" r:id="rId33"/>
    <p:sldId id="307" r:id="rId34"/>
    <p:sldId id="308" r:id="rId35"/>
    <p:sldId id="313" r:id="rId36"/>
    <p:sldId id="314" r:id="rId37"/>
    <p:sldId id="315" r:id="rId38"/>
    <p:sldId id="316" r:id="rId39"/>
    <p:sldId id="317" r:id="rId40"/>
    <p:sldId id="321" r:id="rId41"/>
    <p:sldId id="295" r:id="rId42"/>
    <p:sldId id="324" r:id="rId43"/>
    <p:sldId id="329" r:id="rId44"/>
    <p:sldId id="325" r:id="rId45"/>
    <p:sldId id="327" r:id="rId46"/>
    <p:sldId id="326" r:id="rId47"/>
    <p:sldId id="328" r:id="rId48"/>
    <p:sldId id="330" r:id="rId49"/>
    <p:sldId id="331" r:id="rId50"/>
    <p:sldId id="333" r:id="rId51"/>
    <p:sldId id="334" r:id="rId52"/>
    <p:sldId id="337" r:id="rId53"/>
    <p:sldId id="335" r:id="rId54"/>
    <p:sldId id="336" r:id="rId55"/>
    <p:sldId id="340" r:id="rId56"/>
    <p:sldId id="338" r:id="rId57"/>
    <p:sldId id="339" r:id="rId58"/>
    <p:sldId id="341" r:id="rId59"/>
    <p:sldId id="342" r:id="rId60"/>
    <p:sldId id="347" r:id="rId61"/>
    <p:sldId id="343" r:id="rId62"/>
    <p:sldId id="344" r:id="rId63"/>
    <p:sldId id="345" r:id="rId64"/>
    <p:sldId id="346" r:id="rId65"/>
    <p:sldId id="348" r:id="rId66"/>
    <p:sldId id="349" r:id="rId67"/>
    <p:sldId id="350" r:id="rId68"/>
    <p:sldId id="351" r:id="rId69"/>
    <p:sldId id="352" r:id="rId70"/>
    <p:sldId id="353" r:id="rId71"/>
    <p:sldId id="355" r:id="rId72"/>
    <p:sldId id="354" r:id="rId73"/>
    <p:sldId id="357" r:id="rId74"/>
    <p:sldId id="358" r:id="rId75"/>
    <p:sldId id="359" r:id="rId76"/>
    <p:sldId id="360" r:id="rId77"/>
    <p:sldId id="361" r:id="rId78"/>
    <p:sldId id="362" r:id="rId79"/>
    <p:sldId id="363" r:id="rId80"/>
    <p:sldId id="356" r:id="rId81"/>
    <p:sldId id="319" r:id="rId82"/>
    <p:sldId id="322" r:id="rId83"/>
    <p:sldId id="365" r:id="rId84"/>
    <p:sldId id="366" r:id="rId85"/>
    <p:sldId id="367" r:id="rId86"/>
    <p:sldId id="368" r:id="rId87"/>
    <p:sldId id="369" r:id="rId88"/>
    <p:sldId id="370" r:id="rId89"/>
    <p:sldId id="371" r:id="rId90"/>
    <p:sldId id="372" r:id="rId91"/>
    <p:sldId id="373" r:id="rId92"/>
    <p:sldId id="374" r:id="rId93"/>
    <p:sldId id="375" r:id="rId94"/>
    <p:sldId id="376" r:id="rId95"/>
    <p:sldId id="377" r:id="rId96"/>
    <p:sldId id="378" r:id="rId97"/>
    <p:sldId id="379" r:id="rId98"/>
    <p:sldId id="380" r:id="rId99"/>
    <p:sldId id="381" r:id="rId100"/>
    <p:sldId id="382" r:id="rId101"/>
    <p:sldId id="383" r:id="rId102"/>
    <p:sldId id="384" r:id="rId103"/>
    <p:sldId id="385" r:id="rId104"/>
    <p:sldId id="386" r:id="rId105"/>
    <p:sldId id="387" r:id="rId106"/>
    <p:sldId id="388" r:id="rId107"/>
    <p:sldId id="389" r:id="rId108"/>
    <p:sldId id="390" r:id="rId109"/>
    <p:sldId id="391" r:id="rId110"/>
    <p:sldId id="320" r:id="rId111"/>
    <p:sldId id="392" r:id="rId112"/>
    <p:sldId id="393" r:id="rId113"/>
    <p:sldId id="394" r:id="rId114"/>
    <p:sldId id="396" r:id="rId115"/>
    <p:sldId id="398" r:id="rId116"/>
    <p:sldId id="397" r:id="rId117"/>
    <p:sldId id="399" r:id="rId118"/>
    <p:sldId id="400" r:id="rId119"/>
    <p:sldId id="401" r:id="rId120"/>
    <p:sldId id="402" r:id="rId121"/>
    <p:sldId id="403" r:id="rId122"/>
    <p:sldId id="407" r:id="rId123"/>
    <p:sldId id="409" r:id="rId124"/>
    <p:sldId id="405" r:id="rId125"/>
    <p:sldId id="406" r:id="rId126"/>
    <p:sldId id="408" r:id="rId127"/>
    <p:sldId id="413" r:id="rId128"/>
    <p:sldId id="410" r:id="rId129"/>
    <p:sldId id="411" r:id="rId130"/>
    <p:sldId id="414" r:id="rId131"/>
    <p:sldId id="415" r:id="rId132"/>
    <p:sldId id="412" r:id="rId133"/>
    <p:sldId id="416" r:id="rId134"/>
    <p:sldId id="418" r:id="rId135"/>
    <p:sldId id="417" r:id="rId136"/>
    <p:sldId id="419" r:id="rId137"/>
    <p:sldId id="420" r:id="rId138"/>
    <p:sldId id="395" r:id="rId139"/>
    <p:sldId id="421" r:id="rId140"/>
    <p:sldId id="422" r:id="rId141"/>
    <p:sldId id="423" r:id="rId142"/>
    <p:sldId id="424" r:id="rId143"/>
    <p:sldId id="425" r:id="rId144"/>
    <p:sldId id="426" r:id="rId145"/>
    <p:sldId id="427" r:id="rId146"/>
    <p:sldId id="428" r:id="rId14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511"/>
    <p:restoredTop sz="94689"/>
  </p:normalViewPr>
  <p:slideViewPr>
    <p:cSldViewPr snapToGrid="0" snapToObjects="1">
      <p:cViewPr varScale="1">
        <p:scale>
          <a:sx n="128" d="100"/>
          <a:sy n="128" d="100"/>
        </p:scale>
        <p:origin x="60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viewProps" Target="viewProps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theme" Target="theme/theme1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tableStyles" Target="tableStyle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B1EB2B-9DD2-E64F-8626-D5FFAB85C9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C1C8B7B-645B-4F45-AF4A-CFCDADB09F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B1A128F-3E86-1C4A-BCD7-2E823D604C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39CDD4-7E16-7047-830C-DD1AB18545EE}" type="datetimeFigureOut">
              <a:rPr kumimoji="1" lang="ko-KR" altLang="en-US" smtClean="0"/>
              <a:t>2019. 9. 29.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F0B45A5-43B7-4B4A-B279-1327408914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91917CE-D5AB-DC47-B047-8E22F24B2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58049-E1B4-5D42-ADBC-FE012DB1607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038779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0C6423-8BA2-E742-AA17-3918283500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0F10EB5-14A1-DD49-BF25-7E4FDE7A59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3436001-01B6-2C47-B08F-A512AD38D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39CDD4-7E16-7047-830C-DD1AB18545EE}" type="datetimeFigureOut">
              <a:rPr kumimoji="1" lang="ko-KR" altLang="en-US" smtClean="0"/>
              <a:t>2019. 9. 29.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DB6179F-221D-FE48-B78E-5A591DC74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BBF4C53-E7D4-AF42-8E99-C4465E824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58049-E1B4-5D42-ADBC-FE012DB1607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773705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57F983C-E4F8-EC4F-B635-F5DEF7A03C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3981C88-206F-444E-A026-F6D06CB4B3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8177788-EEF3-8647-8908-EB0E9069B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39CDD4-7E16-7047-830C-DD1AB18545EE}" type="datetimeFigureOut">
              <a:rPr kumimoji="1" lang="ko-KR" altLang="en-US" smtClean="0"/>
              <a:t>2019. 9. 29.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3E81C8A-211E-4348-ADBD-CB4B05C6A4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295E527-C83F-F84E-A5B2-7EDA963340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58049-E1B4-5D42-ADBC-FE012DB1607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524443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025C31-6A2C-BD48-BB3A-E794569DB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2D95F30-4A55-AB42-A95E-EEB267E95B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C3C5A11-A895-2B41-815D-639812A6F2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39CDD4-7E16-7047-830C-DD1AB18545EE}" type="datetimeFigureOut">
              <a:rPr kumimoji="1" lang="ko-KR" altLang="en-US" smtClean="0"/>
              <a:t>2019. 9. 29.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3A063A4-7F75-5544-BA86-01D2D7F31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E835B0B-6395-244F-8202-12859A39D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58049-E1B4-5D42-ADBC-FE012DB1607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53754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7718B4-6BE8-FB41-9E2E-7F0196BBB0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F5C5B24-196A-BD4B-A6E0-D642E97AAA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4A0A2F7-C4E3-D14A-B76D-739360E56F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39CDD4-7E16-7047-830C-DD1AB18545EE}" type="datetimeFigureOut">
              <a:rPr kumimoji="1" lang="ko-KR" altLang="en-US" smtClean="0"/>
              <a:t>2019. 9. 29.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DAF30A0-82A3-1A44-AAE5-D974DBE3FA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5BA0C6C-0E26-6642-A7C6-332A54E58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58049-E1B4-5D42-ADBC-FE012DB1607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565711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10935E-6845-2240-9063-49E2330E4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F44A5BC-B338-7F45-B6C2-490AD11F65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2CC437E-E1C2-CD4E-B26A-824345743D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4AC34F0-5164-3848-8DE3-A7CB71F16E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39CDD4-7E16-7047-830C-DD1AB18545EE}" type="datetimeFigureOut">
              <a:rPr kumimoji="1" lang="ko-KR" altLang="en-US" smtClean="0"/>
              <a:t>2019. 9. 29.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8851EB0-4D4B-4B40-8978-B2DAE1CB73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C797DB0-EA91-E846-BCDC-0C0941F566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58049-E1B4-5D42-ADBC-FE012DB1607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2928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067BFB-B2E9-FF4E-BB5E-6970B8B2EC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0120EC1-91CD-4B4F-8975-AB652606AE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F93B5E4-ABA9-9B4A-A203-0B8F2357B2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B7BE2E3-1886-5144-8B62-ADA2FAE30D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D1D2064-15B5-7C4B-9C3E-4E4460EEB57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52F72C0-89EE-994A-9812-EC03E62B0F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39CDD4-7E16-7047-830C-DD1AB18545EE}" type="datetimeFigureOut">
              <a:rPr kumimoji="1" lang="ko-KR" altLang="en-US" smtClean="0"/>
              <a:t>2019. 9. 29.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9A73438-A1C2-4E4D-957E-86BCC85A0C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030D58D-7EF8-734C-806A-4E2878251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58049-E1B4-5D42-ADBC-FE012DB1607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008969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88CC-D952-0646-9DA6-C0D69DBFD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97C75E7-EF4B-8D47-843F-AB04A0F61F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39CDD4-7E16-7047-830C-DD1AB18545EE}" type="datetimeFigureOut">
              <a:rPr kumimoji="1" lang="ko-KR" altLang="en-US" smtClean="0"/>
              <a:t>2019. 9. 29.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A9F2611-2E29-1B49-9192-CA5002BC37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C33103C-B382-0841-941A-310A9474B8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58049-E1B4-5D42-ADBC-FE012DB1607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796154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A504C84-C617-0241-A75A-8EC974C436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39CDD4-7E16-7047-830C-DD1AB18545EE}" type="datetimeFigureOut">
              <a:rPr kumimoji="1" lang="ko-KR" altLang="en-US" smtClean="0"/>
              <a:t>2019. 9. 29.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0D1E91E-080A-D648-9130-6AB2A9ED8D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C9F220-810B-F645-8DCC-31FB81551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58049-E1B4-5D42-ADBC-FE012DB1607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476351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C9614E-D850-D246-9D89-68258DA80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14033DB-BDB7-7F43-B37A-F59A3C432C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1C27389-790A-C740-839B-9238941FDD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C13BD5D-4721-C845-B4FF-8BBD470D88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39CDD4-7E16-7047-830C-DD1AB18545EE}" type="datetimeFigureOut">
              <a:rPr kumimoji="1" lang="ko-KR" altLang="en-US" smtClean="0"/>
              <a:t>2019. 9. 29.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C12645E-EA7B-B545-8D8A-465994EFE0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FFC7AC6-CDA5-9C4D-949E-F2B11C243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58049-E1B4-5D42-ADBC-FE012DB1607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913930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833F4E-3121-664B-ADC3-06DA9DE7BC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71014CB-366C-334B-9F23-16B2D9922EC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BA9DC8C-43C4-E84A-9D98-334091C8E3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78CA165-6F36-1D4E-BF2D-4FE3A96ECB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39CDD4-7E16-7047-830C-DD1AB18545EE}" type="datetimeFigureOut">
              <a:rPr kumimoji="1" lang="ko-KR" altLang="en-US" smtClean="0"/>
              <a:t>2019. 9. 29.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F303945-78CC-9B40-BA4B-43ECE81DE1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4DD889B-F206-BB48-8D9E-9A6C030C2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58049-E1B4-5D42-ADBC-FE012DB1607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358549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9091305-170B-4C44-BE59-CF54ADB70A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2789E70-6F65-EB4B-B427-D320DBF70F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F3AB1C3-DC64-B146-85B7-F301E089E0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39CDD4-7E16-7047-830C-DD1AB18545EE}" type="datetimeFigureOut">
              <a:rPr kumimoji="1" lang="ko-KR" altLang="en-US" smtClean="0"/>
              <a:t>2019. 9. 29.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4E8DC85-9245-5645-84AD-DBB58C8D8F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C995476-01A0-3244-AE3B-930A86D414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158049-E1B4-5D42-ADBC-FE012DB1607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201044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9.png"/><Relationship Id="rId4" Type="http://schemas.openxmlformats.org/officeDocument/2006/relationships/image" Target="../media/image47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0.png"/><Relationship Id="rId4" Type="http://schemas.openxmlformats.org/officeDocument/2006/relationships/image" Target="../media/image47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.png"/><Relationship Id="rId4" Type="http://schemas.openxmlformats.org/officeDocument/2006/relationships/image" Target="../media/image35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35.png"/><Relationship Id="rId4" Type="http://schemas.openxmlformats.org/officeDocument/2006/relationships/image" Target="../media/image5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tiff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tiff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tiff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tiff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tiff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tiff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7.png"/><Relationship Id="rId7" Type="http://schemas.openxmlformats.org/officeDocument/2006/relationships/image" Target="../media/image1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7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5FE92FE-32F0-CB40-A042-7D6B53D9AC55}"/>
              </a:ext>
            </a:extLst>
          </p:cNvPr>
          <p:cNvSpPr txBox="1"/>
          <p:nvPr/>
        </p:nvSpPr>
        <p:spPr>
          <a:xfrm>
            <a:off x="1456764" y="1787799"/>
            <a:ext cx="927847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 err="1"/>
              <a:t>텐서플로와</a:t>
            </a:r>
            <a:r>
              <a:rPr lang="ko-KR" altLang="en-US" sz="4000" b="1" dirty="0"/>
              <a:t> </a:t>
            </a:r>
            <a:r>
              <a:rPr lang="ko-KR" altLang="en-US" sz="4000" b="1" dirty="0" err="1"/>
              <a:t>머신러닝으로</a:t>
            </a:r>
            <a:r>
              <a:rPr lang="ko-KR" altLang="en-US" sz="4000" b="1" dirty="0"/>
              <a:t> 시작하는 </a:t>
            </a:r>
            <a:endParaRPr lang="en-US" altLang="ko-KR" sz="4000" b="1" dirty="0"/>
          </a:p>
          <a:p>
            <a:pPr algn="ctr"/>
            <a:r>
              <a:rPr lang="ko-KR" altLang="en-US" sz="4000" b="1" dirty="0" err="1"/>
              <a:t>자연어처리</a:t>
            </a:r>
            <a:endParaRPr lang="ko-KR" altLang="en-US" sz="4000" dirty="0"/>
          </a:p>
          <a:p>
            <a:pPr algn="ctr"/>
            <a:endParaRPr kumimoji="1" lang="ko-KR" altLang="en-US" sz="4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035E61-AB0F-D744-8AAB-F1B6B42AFDDE}"/>
              </a:ext>
            </a:extLst>
          </p:cNvPr>
          <p:cNvSpPr txBox="1"/>
          <p:nvPr/>
        </p:nvSpPr>
        <p:spPr>
          <a:xfrm>
            <a:off x="5364067" y="5259641"/>
            <a:ext cx="14638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/>
              <a:t>Lecture 6</a:t>
            </a:r>
          </a:p>
          <a:p>
            <a:pPr algn="ctr"/>
            <a:r>
              <a:rPr kumimoji="1" lang="en-US" altLang="ko-KR" dirty="0"/>
              <a:t>2019. 10. 05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074338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632846A-BA24-B34F-80C2-C1F705BABB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341" y="1410679"/>
            <a:ext cx="5965958" cy="1671187"/>
          </a:xfrm>
          <a:prstGeom prst="rect">
            <a:avLst/>
          </a:prstGeom>
        </p:spPr>
      </p:pic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C6254752-DD29-CE49-9C1D-0C96CB32DCC5}"/>
              </a:ext>
            </a:extLst>
          </p:cNvPr>
          <p:cNvCxnSpPr>
            <a:cxnSpLocks/>
          </p:cNvCxnSpPr>
          <p:nvPr/>
        </p:nvCxnSpPr>
        <p:spPr>
          <a:xfrm>
            <a:off x="664452" y="2196948"/>
            <a:ext cx="1469148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FDCC4C6-73D4-2E41-A854-92BAF174D2AC}"/>
              </a:ext>
            </a:extLst>
          </p:cNvPr>
          <p:cNvSpPr txBox="1"/>
          <p:nvPr/>
        </p:nvSpPr>
        <p:spPr>
          <a:xfrm>
            <a:off x="4018572" y="3776135"/>
            <a:ext cx="41548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 dirty="0"/>
              <a:t>주어진 </a:t>
            </a:r>
            <a:r>
              <a:rPr kumimoji="1" lang="ko-KR" altLang="en-US" sz="2000" dirty="0">
                <a:solidFill>
                  <a:schemeClr val="accent2"/>
                </a:solidFill>
              </a:rPr>
              <a:t>목적</a:t>
            </a:r>
            <a:r>
              <a:rPr kumimoji="1" lang="ko-KR" altLang="en-US" sz="2000" dirty="0"/>
              <a:t>에 맞는 </a:t>
            </a:r>
            <a:r>
              <a:rPr kumimoji="1" lang="en-US" altLang="ko-KR" sz="2000" dirty="0">
                <a:solidFill>
                  <a:schemeClr val="accent2"/>
                </a:solidFill>
              </a:rPr>
              <a:t>Source</a:t>
            </a:r>
            <a:r>
              <a:rPr kumimoji="1" lang="ko-KR" altLang="en-US" sz="2000" dirty="0"/>
              <a:t>에 </a:t>
            </a:r>
            <a:r>
              <a:rPr kumimoji="1" lang="ko-KR" altLang="en-US" sz="2000" dirty="0">
                <a:solidFill>
                  <a:srgbClr val="C00000"/>
                </a:solidFill>
              </a:rPr>
              <a:t>집중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0C6117-597D-C743-A941-713A73600C40}"/>
              </a:ext>
            </a:extLst>
          </p:cNvPr>
          <p:cNvSpPr txBox="1"/>
          <p:nvPr/>
        </p:nvSpPr>
        <p:spPr>
          <a:xfrm>
            <a:off x="3398625" y="4523991"/>
            <a:ext cx="20883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ex) </a:t>
            </a:r>
            <a:r>
              <a:rPr kumimoji="1" lang="ko-KR" altLang="en-US" dirty="0"/>
              <a:t>감정 분석 </a:t>
            </a:r>
            <a:r>
              <a:rPr kumimoji="1" lang="en-US" altLang="ko-KR" dirty="0"/>
              <a:t>Task</a:t>
            </a:r>
          </a:p>
          <a:p>
            <a:endParaRPr kumimoji="1" lang="en-US" altLang="ko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927C0A-979B-B042-B7D7-A13EA9878D08}"/>
              </a:ext>
            </a:extLst>
          </p:cNvPr>
          <p:cNvSpPr txBox="1"/>
          <p:nvPr/>
        </p:nvSpPr>
        <p:spPr>
          <a:xfrm>
            <a:off x="269341" y="545812"/>
            <a:ext cx="50321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What is Attention Mechanism</a:t>
            </a:r>
          </a:p>
        </p:txBody>
      </p:sp>
    </p:spTree>
    <p:extLst>
      <p:ext uri="{BB962C8B-B14F-4D97-AF65-F5344CB8AC3E}">
        <p14:creationId xmlns:p14="http://schemas.microsoft.com/office/powerpoint/2010/main" val="263829268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7687F3C2-0489-244D-A939-0D534AB167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2461" y="473499"/>
            <a:ext cx="4293703" cy="634474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49248D4-0D8B-4E47-A945-71D5B0812D9E}"/>
              </a:ext>
            </a:extLst>
          </p:cNvPr>
          <p:cNvSpPr txBox="1"/>
          <p:nvPr/>
        </p:nvSpPr>
        <p:spPr>
          <a:xfrm>
            <a:off x="229585" y="234121"/>
            <a:ext cx="7744043" cy="6553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800" dirty="0"/>
              <a:t>Structured Self-Attentive Sentence Embedding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97EAD0-EF16-6948-873D-1F96C45A306C}"/>
              </a:ext>
            </a:extLst>
          </p:cNvPr>
          <p:cNvSpPr txBox="1"/>
          <p:nvPr/>
        </p:nvSpPr>
        <p:spPr>
          <a:xfrm>
            <a:off x="269341" y="1426464"/>
            <a:ext cx="6344301" cy="17007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 err="1"/>
              <a:t>Zhouhan</a:t>
            </a:r>
            <a:r>
              <a:rPr kumimoji="1" lang="en-US" altLang="ko-KR" dirty="0"/>
              <a:t> et al. (2016)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Sentence </a:t>
            </a:r>
            <a:r>
              <a:rPr kumimoji="1" lang="ko-KR" altLang="en-US" dirty="0"/>
              <a:t>단위를 </a:t>
            </a:r>
            <a:r>
              <a:rPr kumimoji="1" lang="en-US" altLang="ko-KR" dirty="0"/>
              <a:t>Embedding</a:t>
            </a:r>
            <a:r>
              <a:rPr kumimoji="1" lang="ko-KR" altLang="en-US" dirty="0"/>
              <a:t>하기 위한 기법</a:t>
            </a:r>
            <a:endParaRPr kumimoji="1"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Sentence </a:t>
            </a:r>
            <a:r>
              <a:rPr kumimoji="1" lang="ko-KR" altLang="en-US" dirty="0"/>
              <a:t>내의 관계를 파악하기 위해 </a:t>
            </a:r>
            <a:r>
              <a:rPr kumimoji="1" lang="en-US" altLang="ko-KR" dirty="0"/>
              <a:t>Self Attention </a:t>
            </a:r>
            <a:r>
              <a:rPr kumimoji="1" lang="ko-KR" altLang="en-US" dirty="0"/>
              <a:t>사용</a:t>
            </a:r>
            <a:endParaRPr kumimoji="1"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>
                <a:solidFill>
                  <a:srgbClr val="C00000"/>
                </a:solidFill>
              </a:rPr>
              <a:t>Auto profiling</a:t>
            </a:r>
            <a:r>
              <a:rPr kumimoji="1" lang="en-US" altLang="ko-KR" dirty="0"/>
              <a:t>, Sentiment Analysis, NLI Task</a:t>
            </a:r>
            <a:r>
              <a:rPr kumimoji="1" lang="ko-KR" altLang="en-US" dirty="0"/>
              <a:t>에 적용</a:t>
            </a:r>
            <a:endParaRPr kumimoji="1"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BEBAFD9-2709-694D-80C5-0E8B200F12FD}"/>
              </a:ext>
            </a:extLst>
          </p:cNvPr>
          <p:cNvSpPr txBox="1"/>
          <p:nvPr/>
        </p:nvSpPr>
        <p:spPr>
          <a:xfrm>
            <a:off x="377769" y="3730750"/>
            <a:ext cx="3429144" cy="7834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600" dirty="0">
                <a:solidFill>
                  <a:srgbClr val="C00000"/>
                </a:solidFill>
              </a:rPr>
              <a:t>Text Classification Task</a:t>
            </a:r>
            <a:r>
              <a:rPr kumimoji="1" lang="ko-KR" altLang="en-US" sz="1600" dirty="0">
                <a:solidFill>
                  <a:srgbClr val="C00000"/>
                </a:solidFill>
              </a:rPr>
              <a:t>중 하나</a:t>
            </a:r>
            <a:r>
              <a:rPr kumimoji="1" lang="en-US" altLang="ko-KR" sz="1600" dirty="0">
                <a:solidFill>
                  <a:srgbClr val="C00000"/>
                </a:solidFill>
              </a:rPr>
              <a:t>,</a:t>
            </a:r>
            <a:br>
              <a:rPr kumimoji="1" lang="en-US" altLang="ko-KR" sz="1600" dirty="0">
                <a:solidFill>
                  <a:srgbClr val="C00000"/>
                </a:solidFill>
              </a:rPr>
            </a:br>
            <a:r>
              <a:rPr kumimoji="1" lang="ko-KR" altLang="en-US" sz="1600" dirty="0">
                <a:solidFill>
                  <a:srgbClr val="C00000"/>
                </a:solidFill>
              </a:rPr>
              <a:t>주어진 글 작성자의 정보를 예측</a:t>
            </a: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732C4711-DA87-3746-A03B-4353DAD39FBE}"/>
              </a:ext>
            </a:extLst>
          </p:cNvPr>
          <p:cNvCxnSpPr/>
          <p:nvPr/>
        </p:nvCxnSpPr>
        <p:spPr>
          <a:xfrm>
            <a:off x="1401418" y="3127251"/>
            <a:ext cx="0" cy="55659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988808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7687F3C2-0489-244D-A939-0D534AB167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2461" y="473499"/>
            <a:ext cx="4293703" cy="634474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49248D4-0D8B-4E47-A945-71D5B0812D9E}"/>
              </a:ext>
            </a:extLst>
          </p:cNvPr>
          <p:cNvSpPr txBox="1"/>
          <p:nvPr/>
        </p:nvSpPr>
        <p:spPr>
          <a:xfrm>
            <a:off x="229585" y="234121"/>
            <a:ext cx="7744043" cy="6553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800" dirty="0"/>
              <a:t>Structured Self-Attentive Sentence Embedding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97EAD0-EF16-6948-873D-1F96C45A306C}"/>
              </a:ext>
            </a:extLst>
          </p:cNvPr>
          <p:cNvSpPr txBox="1"/>
          <p:nvPr/>
        </p:nvSpPr>
        <p:spPr>
          <a:xfrm>
            <a:off x="269341" y="1426464"/>
            <a:ext cx="6344301" cy="17007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 err="1"/>
              <a:t>Zhouhan</a:t>
            </a:r>
            <a:r>
              <a:rPr kumimoji="1" lang="en-US" altLang="ko-KR" dirty="0"/>
              <a:t> et al. (2016)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Sentence </a:t>
            </a:r>
            <a:r>
              <a:rPr kumimoji="1" lang="ko-KR" altLang="en-US" dirty="0"/>
              <a:t>단위를 </a:t>
            </a:r>
            <a:r>
              <a:rPr kumimoji="1" lang="en-US" altLang="ko-KR" dirty="0"/>
              <a:t>Embedding</a:t>
            </a:r>
            <a:r>
              <a:rPr kumimoji="1" lang="ko-KR" altLang="en-US" dirty="0"/>
              <a:t>하기 위한 기법</a:t>
            </a:r>
            <a:endParaRPr kumimoji="1"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Sentence </a:t>
            </a:r>
            <a:r>
              <a:rPr kumimoji="1" lang="ko-KR" altLang="en-US" dirty="0"/>
              <a:t>내의 관계를 파악하기 위해 </a:t>
            </a:r>
            <a:r>
              <a:rPr kumimoji="1" lang="en-US" altLang="ko-KR" dirty="0"/>
              <a:t>Self Attention </a:t>
            </a:r>
            <a:r>
              <a:rPr kumimoji="1" lang="ko-KR" altLang="en-US" dirty="0"/>
              <a:t>사용</a:t>
            </a:r>
            <a:endParaRPr kumimoji="1"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>
                <a:solidFill>
                  <a:srgbClr val="C00000"/>
                </a:solidFill>
              </a:rPr>
              <a:t>Auto profiling</a:t>
            </a:r>
            <a:r>
              <a:rPr kumimoji="1" lang="en-US" altLang="ko-KR" dirty="0"/>
              <a:t>, Sentiment Analysis, NLI Task</a:t>
            </a:r>
            <a:r>
              <a:rPr kumimoji="1" lang="ko-KR" altLang="en-US" dirty="0"/>
              <a:t>에 적용</a:t>
            </a:r>
            <a:endParaRPr kumimoji="1"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BEBAFD9-2709-694D-80C5-0E8B200F12FD}"/>
              </a:ext>
            </a:extLst>
          </p:cNvPr>
          <p:cNvSpPr txBox="1"/>
          <p:nvPr/>
        </p:nvSpPr>
        <p:spPr>
          <a:xfrm>
            <a:off x="377769" y="3730750"/>
            <a:ext cx="3835152" cy="15220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600" dirty="0">
                <a:solidFill>
                  <a:srgbClr val="C00000"/>
                </a:solidFill>
              </a:rPr>
              <a:t>Text Classification Task</a:t>
            </a:r>
            <a:r>
              <a:rPr kumimoji="1" lang="ko-KR" altLang="en-US" sz="1600" dirty="0">
                <a:solidFill>
                  <a:srgbClr val="C00000"/>
                </a:solidFill>
              </a:rPr>
              <a:t>중 하나</a:t>
            </a:r>
            <a:r>
              <a:rPr kumimoji="1" lang="en-US" altLang="ko-KR" sz="1600" dirty="0">
                <a:solidFill>
                  <a:srgbClr val="C00000"/>
                </a:solidFill>
              </a:rPr>
              <a:t>,</a:t>
            </a:r>
            <a:br>
              <a:rPr kumimoji="1" lang="en-US" altLang="ko-KR" sz="1600" dirty="0">
                <a:solidFill>
                  <a:srgbClr val="C00000"/>
                </a:solidFill>
              </a:rPr>
            </a:br>
            <a:r>
              <a:rPr kumimoji="1" lang="ko-KR" altLang="en-US" sz="1600" dirty="0">
                <a:solidFill>
                  <a:srgbClr val="C00000"/>
                </a:solidFill>
              </a:rPr>
              <a:t>주어진 글 작성자의 정보를 예측</a:t>
            </a:r>
            <a:endParaRPr kumimoji="1" lang="en-US" altLang="ko-KR" sz="1600" dirty="0">
              <a:solidFill>
                <a:srgbClr val="C00000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600" dirty="0">
                <a:solidFill>
                  <a:srgbClr val="C00000"/>
                </a:solidFill>
              </a:rPr>
              <a:t>해당 논문에서는 </a:t>
            </a:r>
            <a:r>
              <a:rPr kumimoji="1" lang="en-US" altLang="ko-KR" sz="1600" dirty="0">
                <a:solidFill>
                  <a:srgbClr val="C00000"/>
                </a:solidFill>
              </a:rPr>
              <a:t>Twitter dataset</a:t>
            </a:r>
            <a:r>
              <a:rPr kumimoji="1" lang="ko-KR" altLang="en-US" sz="1600" dirty="0" err="1">
                <a:solidFill>
                  <a:srgbClr val="C00000"/>
                </a:solidFill>
              </a:rPr>
              <a:t>으로</a:t>
            </a:r>
            <a:br>
              <a:rPr kumimoji="1" lang="en-US" altLang="ko-KR" sz="1600" dirty="0">
                <a:solidFill>
                  <a:srgbClr val="C00000"/>
                </a:solidFill>
              </a:rPr>
            </a:br>
            <a:r>
              <a:rPr kumimoji="1" lang="ko-KR" altLang="en-US" sz="1600" dirty="0">
                <a:solidFill>
                  <a:srgbClr val="C00000"/>
                </a:solidFill>
              </a:rPr>
              <a:t>작성자의 나이를 예측</a:t>
            </a: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732C4711-DA87-3746-A03B-4353DAD39FBE}"/>
              </a:ext>
            </a:extLst>
          </p:cNvPr>
          <p:cNvCxnSpPr/>
          <p:nvPr/>
        </p:nvCxnSpPr>
        <p:spPr>
          <a:xfrm>
            <a:off x="1401418" y="3127251"/>
            <a:ext cx="0" cy="55659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244384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49248D4-0D8B-4E47-A945-71D5B0812D9E}"/>
              </a:ext>
            </a:extLst>
          </p:cNvPr>
          <p:cNvSpPr txBox="1"/>
          <p:nvPr/>
        </p:nvSpPr>
        <p:spPr>
          <a:xfrm>
            <a:off x="229585" y="234121"/>
            <a:ext cx="7744043" cy="6553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800" dirty="0"/>
              <a:t>Structured Self-Attentive Sentence Embedding</a:t>
            </a:r>
          </a:p>
        </p:txBody>
      </p:sp>
    </p:spTree>
    <p:extLst>
      <p:ext uri="{BB962C8B-B14F-4D97-AF65-F5344CB8AC3E}">
        <p14:creationId xmlns:p14="http://schemas.microsoft.com/office/powerpoint/2010/main" val="75305927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49248D4-0D8B-4E47-A945-71D5B0812D9E}"/>
              </a:ext>
            </a:extLst>
          </p:cNvPr>
          <p:cNvSpPr txBox="1"/>
          <p:nvPr/>
        </p:nvSpPr>
        <p:spPr>
          <a:xfrm>
            <a:off x="229585" y="234121"/>
            <a:ext cx="7744043" cy="6553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800" dirty="0"/>
              <a:t>Structured Self-Attentive Sentence Embedding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FD17660-7DC6-3C41-AB68-960551FCE5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6695" y="3213704"/>
            <a:ext cx="4326835" cy="2803612"/>
          </a:xfrm>
          <a:prstGeom prst="rect">
            <a:avLst/>
          </a:prstGeom>
        </p:spPr>
      </p:pic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9D21086A-D0B5-4744-9458-D9D5DDFA0D33}"/>
              </a:ext>
            </a:extLst>
          </p:cNvPr>
          <p:cNvCxnSpPr>
            <a:cxnSpLocks/>
          </p:cNvCxnSpPr>
          <p:nvPr/>
        </p:nvCxnSpPr>
        <p:spPr>
          <a:xfrm flipH="1" flipV="1">
            <a:off x="8586132" y="2864840"/>
            <a:ext cx="192503" cy="478173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C0CD1DDE-0DC7-EA49-A177-F089487D66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9083"/>
          <a:stretch/>
        </p:blipFill>
        <p:spPr>
          <a:xfrm>
            <a:off x="7985203" y="2525603"/>
            <a:ext cx="1173142" cy="283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88199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49248D4-0D8B-4E47-A945-71D5B0812D9E}"/>
              </a:ext>
            </a:extLst>
          </p:cNvPr>
          <p:cNvSpPr txBox="1"/>
          <p:nvPr/>
        </p:nvSpPr>
        <p:spPr>
          <a:xfrm>
            <a:off x="229585" y="234121"/>
            <a:ext cx="7744043" cy="6553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800" dirty="0"/>
              <a:t>Structured Self-Attentive Sentence Embedding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FD17660-7DC6-3C41-AB68-960551FCE5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6695" y="3213704"/>
            <a:ext cx="4326835" cy="2803612"/>
          </a:xfrm>
          <a:prstGeom prst="rect">
            <a:avLst/>
          </a:prstGeom>
        </p:spPr>
      </p:pic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9D21086A-D0B5-4744-9458-D9D5DDFA0D33}"/>
              </a:ext>
            </a:extLst>
          </p:cNvPr>
          <p:cNvCxnSpPr>
            <a:cxnSpLocks/>
          </p:cNvCxnSpPr>
          <p:nvPr/>
        </p:nvCxnSpPr>
        <p:spPr>
          <a:xfrm flipH="1" flipV="1">
            <a:off x="8586132" y="2864840"/>
            <a:ext cx="192503" cy="478173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C0CD1DDE-0DC7-EA49-A177-F089487D66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9083"/>
          <a:stretch/>
        </p:blipFill>
        <p:spPr>
          <a:xfrm>
            <a:off x="7985203" y="2525603"/>
            <a:ext cx="1173142" cy="28331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16FEBF2-953C-1F49-91B5-7EAB8E1DBA56}"/>
                  </a:ext>
                </a:extLst>
              </p:cNvPr>
              <p:cNvSpPr txBox="1"/>
              <p:nvPr/>
            </p:nvSpPr>
            <p:spPr>
              <a:xfrm>
                <a:off x="229585" y="2020927"/>
                <a:ext cx="216822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𝐼𝑛𝑝𝑢𝑡</m:t>
                      </m:r>
                    </m:oMath>
                  </m:oMathPara>
                </a14:m>
                <a:endParaRPr kumimoji="1" lang="en-US" altLang="ko-KR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, …, </m:t>
                      </m:r>
                      <m:sSub>
                        <m:sSub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16FEBF2-953C-1F49-91B5-7EAB8E1DBA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585" y="2020927"/>
                <a:ext cx="2168222" cy="646331"/>
              </a:xfrm>
              <a:prstGeom prst="rect">
                <a:avLst/>
              </a:prstGeom>
              <a:blipFill>
                <a:blip r:embed="rId4"/>
                <a:stretch>
                  <a:fillRect l="-581" b="-769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6399707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49248D4-0D8B-4E47-A945-71D5B0812D9E}"/>
              </a:ext>
            </a:extLst>
          </p:cNvPr>
          <p:cNvSpPr txBox="1"/>
          <p:nvPr/>
        </p:nvSpPr>
        <p:spPr>
          <a:xfrm>
            <a:off x="229585" y="234121"/>
            <a:ext cx="7744043" cy="6553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800" dirty="0"/>
              <a:t>Structured Self-Attentive Sentence Embedding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FD17660-7DC6-3C41-AB68-960551FCE5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6695" y="3213704"/>
            <a:ext cx="4326835" cy="2803612"/>
          </a:xfrm>
          <a:prstGeom prst="rect">
            <a:avLst/>
          </a:prstGeom>
        </p:spPr>
      </p:pic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9D21086A-D0B5-4744-9458-D9D5DDFA0D33}"/>
              </a:ext>
            </a:extLst>
          </p:cNvPr>
          <p:cNvCxnSpPr>
            <a:cxnSpLocks/>
          </p:cNvCxnSpPr>
          <p:nvPr/>
        </p:nvCxnSpPr>
        <p:spPr>
          <a:xfrm flipH="1" flipV="1">
            <a:off x="8586132" y="2864840"/>
            <a:ext cx="192503" cy="478173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C0CD1DDE-0DC7-EA49-A177-F089487D66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9083"/>
          <a:stretch/>
        </p:blipFill>
        <p:spPr>
          <a:xfrm>
            <a:off x="7985203" y="2525603"/>
            <a:ext cx="1173142" cy="28331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16FEBF2-953C-1F49-91B5-7EAB8E1DBA56}"/>
                  </a:ext>
                </a:extLst>
              </p:cNvPr>
              <p:cNvSpPr txBox="1"/>
              <p:nvPr/>
            </p:nvSpPr>
            <p:spPr>
              <a:xfrm>
                <a:off x="229585" y="2020927"/>
                <a:ext cx="216822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𝐼𝑛𝑝𝑢𝑡</m:t>
                      </m:r>
                    </m:oMath>
                  </m:oMathPara>
                </a14:m>
                <a:endParaRPr kumimoji="1" lang="en-US" altLang="ko-KR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, …, </m:t>
                      </m:r>
                      <m:sSub>
                        <m:sSub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16FEBF2-953C-1F49-91B5-7EAB8E1DBA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585" y="2020927"/>
                <a:ext cx="2168222" cy="646331"/>
              </a:xfrm>
              <a:prstGeom prst="rect">
                <a:avLst/>
              </a:prstGeom>
              <a:blipFill>
                <a:blip r:embed="rId4"/>
                <a:stretch>
                  <a:fillRect l="-581" b="-769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4504913-8FF7-4E4D-8401-46B054E0FBCD}"/>
                  </a:ext>
                </a:extLst>
              </p:cNvPr>
              <p:cNvSpPr txBox="1"/>
              <p:nvPr/>
            </p:nvSpPr>
            <p:spPr>
              <a:xfrm>
                <a:off x="229585" y="2655344"/>
                <a:ext cx="2286332" cy="1112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acc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= </m:t>
                      </m:r>
                      <m:acc>
                        <m:accPr>
                          <m:chr m:val="⃗"/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𝐿𝑆𝑇𝑀</m:t>
                          </m:r>
                        </m:e>
                      </m:acc>
                      <m:d>
                        <m:d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acc>
                            <m:accPr>
                              <m:chr m:val="⃗"/>
                              <m:ctrlP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acc>
                        </m:e>
                      </m:d>
                    </m:oMath>
                  </m:oMathPara>
                </a14:m>
                <a:endParaRPr kumimoji="1" lang="en-US" altLang="ko-KR" b="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⃖"/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acc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= </m:t>
                      </m:r>
                      <m:acc>
                        <m:accPr>
                          <m:chr m:val="⃖"/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𝐿𝑆𝑇𝑀</m:t>
                          </m:r>
                        </m:e>
                      </m:acc>
                      <m:d>
                        <m:d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⃖"/>
                              <m:ctrlP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acc>
                        </m:e>
                      </m:d>
                    </m:oMath>
                  </m:oMathPara>
                </a14:m>
                <a:endParaRPr kumimoji="1" lang="en-US" altLang="ko-KR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4504913-8FF7-4E4D-8401-46B054E0FB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585" y="2655344"/>
                <a:ext cx="2286332" cy="111299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2907300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49248D4-0D8B-4E47-A945-71D5B0812D9E}"/>
              </a:ext>
            </a:extLst>
          </p:cNvPr>
          <p:cNvSpPr txBox="1"/>
          <p:nvPr/>
        </p:nvSpPr>
        <p:spPr>
          <a:xfrm>
            <a:off x="229585" y="234121"/>
            <a:ext cx="7744043" cy="6553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800" dirty="0"/>
              <a:t>Structured Self-Attentive Sentence Embedding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FD17660-7DC6-3C41-AB68-960551FCE5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6695" y="3213704"/>
            <a:ext cx="4326835" cy="2803612"/>
          </a:xfrm>
          <a:prstGeom prst="rect">
            <a:avLst/>
          </a:prstGeom>
        </p:spPr>
      </p:pic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9D21086A-D0B5-4744-9458-D9D5DDFA0D33}"/>
              </a:ext>
            </a:extLst>
          </p:cNvPr>
          <p:cNvCxnSpPr>
            <a:cxnSpLocks/>
          </p:cNvCxnSpPr>
          <p:nvPr/>
        </p:nvCxnSpPr>
        <p:spPr>
          <a:xfrm flipH="1" flipV="1">
            <a:off x="8586132" y="2864840"/>
            <a:ext cx="192503" cy="478173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C0CD1DDE-0DC7-EA49-A177-F089487D66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9083"/>
          <a:stretch/>
        </p:blipFill>
        <p:spPr>
          <a:xfrm>
            <a:off x="7985203" y="2525603"/>
            <a:ext cx="1173142" cy="28331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16FEBF2-953C-1F49-91B5-7EAB8E1DBA56}"/>
                  </a:ext>
                </a:extLst>
              </p:cNvPr>
              <p:cNvSpPr txBox="1"/>
              <p:nvPr/>
            </p:nvSpPr>
            <p:spPr>
              <a:xfrm>
                <a:off x="229585" y="2020927"/>
                <a:ext cx="216822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𝐼𝑛𝑝𝑢𝑡</m:t>
                      </m:r>
                    </m:oMath>
                  </m:oMathPara>
                </a14:m>
                <a:endParaRPr kumimoji="1" lang="en-US" altLang="ko-KR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, …, </m:t>
                      </m:r>
                      <m:sSub>
                        <m:sSub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16FEBF2-953C-1F49-91B5-7EAB8E1DBA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585" y="2020927"/>
                <a:ext cx="2168222" cy="646331"/>
              </a:xfrm>
              <a:prstGeom prst="rect">
                <a:avLst/>
              </a:prstGeom>
              <a:blipFill>
                <a:blip r:embed="rId4"/>
                <a:stretch>
                  <a:fillRect l="-581" b="-769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4504913-8FF7-4E4D-8401-46B054E0FBCD}"/>
                  </a:ext>
                </a:extLst>
              </p:cNvPr>
              <p:cNvSpPr txBox="1"/>
              <p:nvPr/>
            </p:nvSpPr>
            <p:spPr>
              <a:xfrm>
                <a:off x="229585" y="2655344"/>
                <a:ext cx="2286332" cy="15284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acc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= </m:t>
                      </m:r>
                      <m:acc>
                        <m:accPr>
                          <m:chr m:val="⃗"/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𝐿𝑆𝑇𝑀</m:t>
                          </m:r>
                        </m:e>
                      </m:acc>
                      <m:d>
                        <m:d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acc>
                            <m:accPr>
                              <m:chr m:val="⃗"/>
                              <m:ctrlP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acc>
                        </m:e>
                      </m:d>
                    </m:oMath>
                  </m:oMathPara>
                </a14:m>
                <a:endParaRPr kumimoji="1" lang="en-US" altLang="ko-KR" b="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⃖"/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acc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= </m:t>
                      </m:r>
                      <m:acc>
                        <m:accPr>
                          <m:chr m:val="⃖"/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𝐿𝑆𝑇𝑀</m:t>
                          </m:r>
                        </m:e>
                      </m:acc>
                      <m:d>
                        <m:d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⃖"/>
                              <m:ctrlP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acc>
                        </m:e>
                      </m:d>
                    </m:oMath>
                  </m:oMathPara>
                </a14:m>
                <a:endParaRPr kumimoji="1" lang="en-US" altLang="ko-KR" b="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, …, </m:t>
                      </m:r>
                      <m:sSub>
                        <m:sSub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en-US" altLang="ko-KR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4504913-8FF7-4E4D-8401-46B054E0FB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585" y="2655344"/>
                <a:ext cx="2286332" cy="152849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3141290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49248D4-0D8B-4E47-A945-71D5B0812D9E}"/>
              </a:ext>
            </a:extLst>
          </p:cNvPr>
          <p:cNvSpPr txBox="1"/>
          <p:nvPr/>
        </p:nvSpPr>
        <p:spPr>
          <a:xfrm>
            <a:off x="229585" y="234121"/>
            <a:ext cx="7744043" cy="6553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800" dirty="0"/>
              <a:t>Structured Self-Attentive Sentence Embedding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FD17660-7DC6-3C41-AB68-960551FCE5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6695" y="3213704"/>
            <a:ext cx="4326835" cy="2803612"/>
          </a:xfrm>
          <a:prstGeom prst="rect">
            <a:avLst/>
          </a:prstGeom>
        </p:spPr>
      </p:pic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9D21086A-D0B5-4744-9458-D9D5DDFA0D33}"/>
              </a:ext>
            </a:extLst>
          </p:cNvPr>
          <p:cNvCxnSpPr>
            <a:cxnSpLocks/>
          </p:cNvCxnSpPr>
          <p:nvPr/>
        </p:nvCxnSpPr>
        <p:spPr>
          <a:xfrm flipH="1" flipV="1">
            <a:off x="8586132" y="2864840"/>
            <a:ext cx="192503" cy="478173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C0CD1DDE-0DC7-EA49-A177-F089487D66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9083"/>
          <a:stretch/>
        </p:blipFill>
        <p:spPr>
          <a:xfrm>
            <a:off x="7985203" y="2525603"/>
            <a:ext cx="1173142" cy="28331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16FEBF2-953C-1F49-91B5-7EAB8E1DBA56}"/>
                  </a:ext>
                </a:extLst>
              </p:cNvPr>
              <p:cNvSpPr txBox="1"/>
              <p:nvPr/>
            </p:nvSpPr>
            <p:spPr>
              <a:xfrm>
                <a:off x="229585" y="2020927"/>
                <a:ext cx="216822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𝐼𝑛𝑝𝑢𝑡</m:t>
                      </m:r>
                    </m:oMath>
                  </m:oMathPara>
                </a14:m>
                <a:endParaRPr kumimoji="1" lang="en-US" altLang="ko-KR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, …, </m:t>
                      </m:r>
                      <m:sSub>
                        <m:sSub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16FEBF2-953C-1F49-91B5-7EAB8E1DBA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585" y="2020927"/>
                <a:ext cx="2168222" cy="646331"/>
              </a:xfrm>
              <a:prstGeom prst="rect">
                <a:avLst/>
              </a:prstGeom>
              <a:blipFill>
                <a:blip r:embed="rId4"/>
                <a:stretch>
                  <a:fillRect l="-581" b="-769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4504913-8FF7-4E4D-8401-46B054E0FBCD}"/>
                  </a:ext>
                </a:extLst>
              </p:cNvPr>
              <p:cNvSpPr txBox="1"/>
              <p:nvPr/>
            </p:nvSpPr>
            <p:spPr>
              <a:xfrm>
                <a:off x="229585" y="2655344"/>
                <a:ext cx="3463962" cy="19439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acc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= </m:t>
                      </m:r>
                      <m:acc>
                        <m:accPr>
                          <m:chr m:val="⃗"/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𝐿𝑆𝑇𝑀</m:t>
                          </m:r>
                        </m:e>
                      </m:acc>
                      <m:d>
                        <m:d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acc>
                            <m:accPr>
                              <m:chr m:val="⃗"/>
                              <m:ctrlP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acc>
                        </m:e>
                      </m:d>
                    </m:oMath>
                  </m:oMathPara>
                </a14:m>
                <a:endParaRPr kumimoji="1" lang="en-US" altLang="ko-KR" b="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⃖"/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acc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= </m:t>
                      </m:r>
                      <m:acc>
                        <m:accPr>
                          <m:chr m:val="⃖"/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𝐿𝑆𝑇𝑀</m:t>
                          </m:r>
                        </m:e>
                      </m:acc>
                      <m:d>
                        <m:d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⃖"/>
                              <m:ctrlP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acc>
                        </m:e>
                      </m:d>
                    </m:oMath>
                  </m:oMathPara>
                </a14:m>
                <a:endParaRPr kumimoji="1" lang="en-US" altLang="ko-KR" b="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, …, </m:t>
                          </m:r>
                          <m:sSub>
                            <m:sSubPr>
                              <m:ctrlP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1" lang="en-US" altLang="ko-KR" b="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𝑠𝑜𝑓𝑡𝑚𝑎𝑥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func>
                        <m:func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ko-KR" b="0" i="0" smtClean="0">
                              <a:latin typeface="Cambria Math" panose="02040503050406030204" pitchFamily="18" charset="0"/>
                            </a:rPr>
                            <m:t>tanh</m:t>
                          </m:r>
                        </m:fName>
                        <m:e>
                          <m:d>
                            <m:dPr>
                              <m:ctrlP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p>
                                  <m: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en-US" altLang="ko-KR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4504913-8FF7-4E4D-8401-46B054E0FB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585" y="2655344"/>
                <a:ext cx="3463962" cy="194399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55155626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49248D4-0D8B-4E47-A945-71D5B0812D9E}"/>
              </a:ext>
            </a:extLst>
          </p:cNvPr>
          <p:cNvSpPr txBox="1"/>
          <p:nvPr/>
        </p:nvSpPr>
        <p:spPr>
          <a:xfrm>
            <a:off x="229585" y="234121"/>
            <a:ext cx="7744043" cy="6553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800" dirty="0"/>
              <a:t>Structured Self-Attentive Sentence Embedding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16FEBF2-953C-1F49-91B5-7EAB8E1DBA56}"/>
                  </a:ext>
                </a:extLst>
              </p:cNvPr>
              <p:cNvSpPr txBox="1"/>
              <p:nvPr/>
            </p:nvSpPr>
            <p:spPr>
              <a:xfrm>
                <a:off x="229585" y="2020927"/>
                <a:ext cx="216822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𝐼𝑛𝑝𝑢𝑡</m:t>
                      </m:r>
                    </m:oMath>
                  </m:oMathPara>
                </a14:m>
                <a:endParaRPr kumimoji="1" lang="en-US" altLang="ko-KR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, …, </m:t>
                      </m:r>
                      <m:sSub>
                        <m:sSub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16FEBF2-953C-1F49-91B5-7EAB8E1DBA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585" y="2020927"/>
                <a:ext cx="2168222" cy="646331"/>
              </a:xfrm>
              <a:prstGeom prst="rect">
                <a:avLst/>
              </a:prstGeom>
              <a:blipFill>
                <a:blip r:embed="rId2"/>
                <a:stretch>
                  <a:fillRect l="-581" b="-769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4504913-8FF7-4E4D-8401-46B054E0FBCD}"/>
                  </a:ext>
                </a:extLst>
              </p:cNvPr>
              <p:cNvSpPr txBox="1"/>
              <p:nvPr/>
            </p:nvSpPr>
            <p:spPr>
              <a:xfrm>
                <a:off x="229585" y="2655344"/>
                <a:ext cx="3463962" cy="19439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acc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= </m:t>
                      </m:r>
                      <m:acc>
                        <m:accPr>
                          <m:chr m:val="⃗"/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𝐿𝑆𝑇𝑀</m:t>
                          </m:r>
                        </m:e>
                      </m:acc>
                      <m:d>
                        <m:d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acc>
                            <m:accPr>
                              <m:chr m:val="⃗"/>
                              <m:ctrlP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acc>
                        </m:e>
                      </m:d>
                    </m:oMath>
                  </m:oMathPara>
                </a14:m>
                <a:endParaRPr kumimoji="1" lang="en-US" altLang="ko-KR" b="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⃖"/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acc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= </m:t>
                      </m:r>
                      <m:acc>
                        <m:accPr>
                          <m:chr m:val="⃖"/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𝐿𝑆𝑇𝑀</m:t>
                          </m:r>
                        </m:e>
                      </m:acc>
                      <m:d>
                        <m:d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⃖"/>
                              <m:ctrlP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acc>
                        </m:e>
                      </m:d>
                    </m:oMath>
                  </m:oMathPara>
                </a14:m>
                <a:endParaRPr kumimoji="1" lang="en-US" altLang="ko-KR" b="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, …, </m:t>
                          </m:r>
                          <m:sSub>
                            <m:sSubPr>
                              <m:ctrlP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1" lang="en-US" altLang="ko-KR" b="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kumimoji="1" lang="en-US" altLang="ko-KR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R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𝑠𝑜𝑓𝑡𝑚𝑎𝑥</m:t>
                      </m:r>
                      <m:r>
                        <a:rPr kumimoji="1" lang="en-US" altLang="ko-KR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ko-KR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ko-KR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kumimoji="1" lang="en-US" altLang="ko-KR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func>
                        <m:funcPr>
                          <m:ctrlPr>
                            <a:rPr kumimoji="1" lang="en-US" altLang="ko-KR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ko-KR" b="0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tanh</m:t>
                          </m:r>
                        </m:fName>
                        <m:e>
                          <m:d>
                            <m:dPr>
                              <m:ctrlPr>
                                <a:rPr kumimoji="1" lang="en-US" altLang="ko-KR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ko-KR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kumimoji="1" lang="en-US" altLang="ko-KR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kumimoji="1" lang="en-US" altLang="ko-KR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kumimoji="1" lang="en-US" altLang="ko-KR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ko-KR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p>
                                  <m:r>
                                    <a:rPr kumimoji="1" lang="en-US" altLang="ko-KR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  <m:r>
                        <a:rPr kumimoji="1" lang="en-US" altLang="ko-KR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en-US" altLang="ko-KR" b="0" i="1" dirty="0">
                  <a:solidFill>
                    <a:srgbClr val="C000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4504913-8FF7-4E4D-8401-46B054E0FB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585" y="2655344"/>
                <a:ext cx="3463962" cy="194399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BCF5133C-F2BE-EE4B-96CD-F4AEBD89410C}"/>
              </a:ext>
            </a:extLst>
          </p:cNvPr>
          <p:cNvSpPr txBox="1"/>
          <p:nvPr/>
        </p:nvSpPr>
        <p:spPr>
          <a:xfrm>
            <a:off x="1782501" y="4599338"/>
            <a:ext cx="1615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rgbClr val="C00000"/>
                </a:solidFill>
              </a:rPr>
              <a:t>Self Attention</a:t>
            </a:r>
            <a:endParaRPr kumimoji="1" lang="ko-KR" altLang="en-US" dirty="0">
              <a:solidFill>
                <a:srgbClr val="C00000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CFC783A-0016-E442-98A0-D361A28BBF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6695" y="3213704"/>
            <a:ext cx="4326835" cy="2803612"/>
          </a:xfrm>
          <a:prstGeom prst="rect">
            <a:avLst/>
          </a:prstGeom>
        </p:spPr>
      </p:pic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25E6E78E-81BB-3748-A893-8DD2B76DC375}"/>
              </a:ext>
            </a:extLst>
          </p:cNvPr>
          <p:cNvCxnSpPr>
            <a:cxnSpLocks/>
          </p:cNvCxnSpPr>
          <p:nvPr/>
        </p:nvCxnSpPr>
        <p:spPr>
          <a:xfrm flipH="1" flipV="1">
            <a:off x="8586132" y="2864840"/>
            <a:ext cx="192503" cy="478173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D7FDFA30-2912-804B-925E-0A5D916F675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9083"/>
          <a:stretch/>
        </p:blipFill>
        <p:spPr>
          <a:xfrm>
            <a:off x="7985203" y="2525603"/>
            <a:ext cx="1173142" cy="283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485112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49248D4-0D8B-4E47-A945-71D5B0812D9E}"/>
              </a:ext>
            </a:extLst>
          </p:cNvPr>
          <p:cNvSpPr txBox="1"/>
          <p:nvPr/>
        </p:nvSpPr>
        <p:spPr>
          <a:xfrm>
            <a:off x="229585" y="234121"/>
            <a:ext cx="7744043" cy="6553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800" dirty="0"/>
              <a:t>Structured Self-Attentive Sentence Embedding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16FEBF2-953C-1F49-91B5-7EAB8E1DBA56}"/>
                  </a:ext>
                </a:extLst>
              </p:cNvPr>
              <p:cNvSpPr txBox="1"/>
              <p:nvPr/>
            </p:nvSpPr>
            <p:spPr>
              <a:xfrm>
                <a:off x="229585" y="2020927"/>
                <a:ext cx="216822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𝐼𝑛𝑝𝑢𝑡</m:t>
                      </m:r>
                    </m:oMath>
                  </m:oMathPara>
                </a14:m>
                <a:endParaRPr kumimoji="1" lang="en-US" altLang="ko-KR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, …, </m:t>
                      </m:r>
                      <m:sSub>
                        <m:sSub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16FEBF2-953C-1F49-91B5-7EAB8E1DBA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585" y="2020927"/>
                <a:ext cx="2168222" cy="646331"/>
              </a:xfrm>
              <a:prstGeom prst="rect">
                <a:avLst/>
              </a:prstGeom>
              <a:blipFill>
                <a:blip r:embed="rId2"/>
                <a:stretch>
                  <a:fillRect l="-581" b="-769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4504913-8FF7-4E4D-8401-46B054E0FBCD}"/>
                  </a:ext>
                </a:extLst>
              </p:cNvPr>
              <p:cNvSpPr txBox="1"/>
              <p:nvPr/>
            </p:nvSpPr>
            <p:spPr>
              <a:xfrm>
                <a:off x="229585" y="2655344"/>
                <a:ext cx="3463962" cy="19439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kumimoji="1"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acc>
                      <m:r>
                        <a:rPr kumimoji="1"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acc>
                        <m:accPr>
                          <m:chr m:val="⃗"/>
                          <m:ctrlPr>
                            <a:rPr kumimoji="1"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𝐿𝑆𝑇𝑀</m:t>
                          </m:r>
                        </m:e>
                      </m:acc>
                      <m:d>
                        <m:dPr>
                          <m:ctrlPr>
                            <a:rPr kumimoji="1"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ko-K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kumimoji="1"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acc>
                            <m:accPr>
                              <m:chr m:val="⃗"/>
                              <m:ctrlPr>
                                <a:rPr kumimoji="1" lang="en-US" altLang="ko-K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kumimoji="1" lang="en-US" altLang="ko-K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kumimoji="1" lang="en-US" altLang="ko-K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kumimoji="1" lang="en-US" altLang="ko-K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acc>
                        </m:e>
                      </m:d>
                    </m:oMath>
                  </m:oMathPara>
                </a14:m>
                <a:endParaRPr kumimoji="1" lang="en-US" altLang="ko-KR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⃖"/>
                          <m:ctrlPr>
                            <a:rPr kumimoji="1"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acc>
                      <m:r>
                        <a:rPr kumimoji="1"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acc>
                        <m:accPr>
                          <m:chr m:val="⃖"/>
                          <m:ctrlPr>
                            <a:rPr kumimoji="1"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𝐿𝑆𝑇𝑀</m:t>
                          </m:r>
                        </m:e>
                      </m:acc>
                      <m:d>
                        <m:dPr>
                          <m:ctrlPr>
                            <a:rPr kumimoji="1"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ko-K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kumimoji="1"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⃖"/>
                              <m:ctrlPr>
                                <a:rPr kumimoji="1" lang="en-US" altLang="ko-K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kumimoji="1" lang="en-US" altLang="ko-K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kumimoji="1" lang="en-US" altLang="ko-K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kumimoji="1" lang="en-US" altLang="ko-K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acc>
                        </m:e>
                      </m:d>
                    </m:oMath>
                  </m:oMathPara>
                </a14:m>
                <a:endParaRPr kumimoji="1" lang="en-US" altLang="ko-KR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kumimoji="1"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kumimoji="1"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1" lang="en-US" altLang="ko-K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kumimoji="1" lang="en-US" altLang="ko-K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1" lang="en-US" altLang="ko-K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kumimoji="1"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…, </m:t>
                          </m:r>
                          <m:sSub>
                            <m:sSubPr>
                              <m:ctrlPr>
                                <a:rPr kumimoji="1" lang="en-US" altLang="ko-K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1" lang="en-US" altLang="ko-K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1" lang="en-US" altLang="ko-KR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kumimoji="1"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𝑠𝑜𝑓𝑡𝑚𝑎𝑥</m:t>
                      </m:r>
                      <m:r>
                        <a:rPr kumimoji="1"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kumimoji="1"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func>
                        <m:funcPr>
                          <m:ctrlPr>
                            <a:rPr kumimoji="1"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ko-KR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tanh</m:t>
                          </m:r>
                        </m:fName>
                        <m:e>
                          <m:d>
                            <m:dPr>
                              <m:ctrlPr>
                                <a:rPr kumimoji="1" lang="en-US" altLang="ko-K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ko-K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kumimoji="1" lang="en-US" altLang="ko-K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kumimoji="1" lang="en-US" altLang="ko-K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kumimoji="1" lang="en-US" altLang="ko-K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ko-K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p>
                                  <m:r>
                                    <a:rPr kumimoji="1" lang="en-US" altLang="ko-K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  <m:r>
                        <a:rPr kumimoji="1"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en-US" altLang="ko-KR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4504913-8FF7-4E4D-8401-46B054E0FB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585" y="2655344"/>
                <a:ext cx="3463962" cy="194399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CF5133C-F2BE-EE4B-96CD-F4AEBD89410C}"/>
                  </a:ext>
                </a:extLst>
              </p:cNvPr>
              <p:cNvSpPr txBox="1"/>
              <p:nvPr/>
            </p:nvSpPr>
            <p:spPr>
              <a:xfrm>
                <a:off x="229585" y="4831697"/>
                <a:ext cx="196598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𝑜𝑢𝑡𝑝𝑢𝑡</m:t>
                      </m:r>
                      <m:r>
                        <a:rPr kumimoji="1"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kumimoji="1"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kumimoji="1"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⊙</m:t>
                      </m:r>
                      <m:r>
                        <a:rPr kumimoji="1"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</m:oMath>
                  </m:oMathPara>
                </a14:m>
                <a:endParaRPr kumimoji="1" lang="ko-KR" alt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CF5133C-F2BE-EE4B-96CD-F4AEBD8941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585" y="4831697"/>
                <a:ext cx="1965987" cy="369332"/>
              </a:xfrm>
              <a:prstGeom prst="rect">
                <a:avLst/>
              </a:prstGeom>
              <a:blipFill>
                <a:blip r:embed="rId4"/>
                <a:stretch>
                  <a:fillRect b="-161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그림 9">
            <a:extLst>
              <a:ext uri="{FF2B5EF4-FFF2-40B4-BE49-F238E27FC236}">
                <a16:creationId xmlns:a16="http://schemas.microsoft.com/office/drawing/2014/main" id="{0CFC783A-0016-E442-98A0-D361A28BBF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6695" y="3213704"/>
            <a:ext cx="4326835" cy="2803612"/>
          </a:xfrm>
          <a:prstGeom prst="rect">
            <a:avLst/>
          </a:prstGeom>
        </p:spPr>
      </p:pic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25E6E78E-81BB-3748-A893-8DD2B76DC375}"/>
              </a:ext>
            </a:extLst>
          </p:cNvPr>
          <p:cNvCxnSpPr>
            <a:cxnSpLocks/>
          </p:cNvCxnSpPr>
          <p:nvPr/>
        </p:nvCxnSpPr>
        <p:spPr>
          <a:xfrm flipH="1" flipV="1">
            <a:off x="8586132" y="2864840"/>
            <a:ext cx="192503" cy="478173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D7FDFA30-2912-804B-925E-0A5D916F675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9083"/>
          <a:stretch/>
        </p:blipFill>
        <p:spPr>
          <a:xfrm>
            <a:off x="7985203" y="2525603"/>
            <a:ext cx="1173142" cy="283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3714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632846A-BA24-B34F-80C2-C1F705BABB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341" y="1410679"/>
            <a:ext cx="5965958" cy="1671187"/>
          </a:xfrm>
          <a:prstGeom prst="rect">
            <a:avLst/>
          </a:prstGeom>
        </p:spPr>
      </p:pic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C6254752-DD29-CE49-9C1D-0C96CB32DCC5}"/>
              </a:ext>
            </a:extLst>
          </p:cNvPr>
          <p:cNvCxnSpPr>
            <a:cxnSpLocks/>
          </p:cNvCxnSpPr>
          <p:nvPr/>
        </p:nvCxnSpPr>
        <p:spPr>
          <a:xfrm>
            <a:off x="664452" y="2196948"/>
            <a:ext cx="1469148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FDCC4C6-73D4-2E41-A854-92BAF174D2AC}"/>
              </a:ext>
            </a:extLst>
          </p:cNvPr>
          <p:cNvSpPr txBox="1"/>
          <p:nvPr/>
        </p:nvSpPr>
        <p:spPr>
          <a:xfrm>
            <a:off x="4018572" y="3776135"/>
            <a:ext cx="41548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 dirty="0"/>
              <a:t>주어진 </a:t>
            </a:r>
            <a:r>
              <a:rPr kumimoji="1" lang="ko-KR" altLang="en-US" sz="2000" dirty="0">
                <a:solidFill>
                  <a:schemeClr val="accent2"/>
                </a:solidFill>
              </a:rPr>
              <a:t>목적</a:t>
            </a:r>
            <a:r>
              <a:rPr kumimoji="1" lang="ko-KR" altLang="en-US" sz="2000" dirty="0"/>
              <a:t>에 맞는 </a:t>
            </a:r>
            <a:r>
              <a:rPr kumimoji="1" lang="en-US" altLang="ko-KR" sz="2000" dirty="0">
                <a:solidFill>
                  <a:schemeClr val="accent2"/>
                </a:solidFill>
              </a:rPr>
              <a:t>Source</a:t>
            </a:r>
            <a:r>
              <a:rPr kumimoji="1" lang="ko-KR" altLang="en-US" sz="2000" dirty="0"/>
              <a:t>에 </a:t>
            </a:r>
            <a:r>
              <a:rPr kumimoji="1" lang="ko-KR" altLang="en-US" sz="2000" dirty="0">
                <a:solidFill>
                  <a:srgbClr val="C00000"/>
                </a:solidFill>
              </a:rPr>
              <a:t>집중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0C6117-597D-C743-A941-713A73600C40}"/>
              </a:ext>
            </a:extLst>
          </p:cNvPr>
          <p:cNvSpPr txBox="1"/>
          <p:nvPr/>
        </p:nvSpPr>
        <p:spPr>
          <a:xfrm>
            <a:off x="3398625" y="4523991"/>
            <a:ext cx="572464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ex) </a:t>
            </a:r>
            <a:r>
              <a:rPr kumimoji="1" lang="ko-KR" altLang="en-US" dirty="0"/>
              <a:t>감정 분석 </a:t>
            </a:r>
            <a:r>
              <a:rPr kumimoji="1" lang="en-US" altLang="ko-KR" dirty="0"/>
              <a:t>Task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Input: </a:t>
            </a:r>
            <a:r>
              <a:rPr kumimoji="1" lang="ko-KR" altLang="en-US" dirty="0"/>
              <a:t>이 영화는 감독이 진짜 잘 만든 영화인 것 같다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0BCB7E-B385-3143-98D2-F3BE6AFA81FA}"/>
              </a:ext>
            </a:extLst>
          </p:cNvPr>
          <p:cNvSpPr txBox="1"/>
          <p:nvPr/>
        </p:nvSpPr>
        <p:spPr>
          <a:xfrm>
            <a:off x="269341" y="545812"/>
            <a:ext cx="50321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What is Attention Mechanism</a:t>
            </a:r>
          </a:p>
        </p:txBody>
      </p:sp>
    </p:spTree>
    <p:extLst>
      <p:ext uri="{BB962C8B-B14F-4D97-AF65-F5344CB8AC3E}">
        <p14:creationId xmlns:p14="http://schemas.microsoft.com/office/powerpoint/2010/main" val="2985904993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94B55AB-9E66-5C45-B3DE-187AD6A9E35B}"/>
              </a:ext>
            </a:extLst>
          </p:cNvPr>
          <p:cNvSpPr txBox="1"/>
          <p:nvPr/>
        </p:nvSpPr>
        <p:spPr>
          <a:xfrm>
            <a:off x="1384485" y="3136612"/>
            <a:ext cx="94230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b="1" dirty="0"/>
              <a:t>Another methods to enrich NMT performance </a:t>
            </a:r>
          </a:p>
        </p:txBody>
      </p:sp>
    </p:spTree>
    <p:extLst>
      <p:ext uri="{BB962C8B-B14F-4D97-AF65-F5344CB8AC3E}">
        <p14:creationId xmlns:p14="http://schemas.microsoft.com/office/powerpoint/2010/main" val="2140409790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121C606-7B85-9345-841C-65EE607057AD}"/>
              </a:ext>
            </a:extLst>
          </p:cNvPr>
          <p:cNvSpPr txBox="1"/>
          <p:nvPr/>
        </p:nvSpPr>
        <p:spPr>
          <a:xfrm>
            <a:off x="229585" y="234121"/>
            <a:ext cx="7748147" cy="6553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800" dirty="0"/>
              <a:t>Another methods to enrich NMT performance</a:t>
            </a:r>
          </a:p>
        </p:txBody>
      </p:sp>
    </p:spTree>
    <p:extLst>
      <p:ext uri="{BB962C8B-B14F-4D97-AF65-F5344CB8AC3E}">
        <p14:creationId xmlns:p14="http://schemas.microsoft.com/office/powerpoint/2010/main" val="857138427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121C606-7B85-9345-841C-65EE607057AD}"/>
              </a:ext>
            </a:extLst>
          </p:cNvPr>
          <p:cNvSpPr txBox="1"/>
          <p:nvPr/>
        </p:nvSpPr>
        <p:spPr>
          <a:xfrm>
            <a:off x="229585" y="234121"/>
            <a:ext cx="7748147" cy="6553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800" dirty="0"/>
              <a:t>Another methods to enrich NMT performance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94DB3B-935B-C14D-870D-4B429DB4DB94}"/>
              </a:ext>
            </a:extLst>
          </p:cNvPr>
          <p:cNvSpPr txBox="1"/>
          <p:nvPr/>
        </p:nvSpPr>
        <p:spPr>
          <a:xfrm>
            <a:off x="229585" y="1562582"/>
            <a:ext cx="2394245" cy="9561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accent2"/>
                </a:solidFill>
              </a:rPr>
              <a:t>Teacher Forcing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accent2"/>
                </a:solidFill>
              </a:rPr>
              <a:t>Beam Search</a:t>
            </a:r>
            <a:endParaRPr kumimoji="1" lang="ko-KR" altLang="en-US" sz="20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6420813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121C606-7B85-9345-841C-65EE607057AD}"/>
              </a:ext>
            </a:extLst>
          </p:cNvPr>
          <p:cNvSpPr txBox="1"/>
          <p:nvPr/>
        </p:nvSpPr>
        <p:spPr>
          <a:xfrm>
            <a:off x="229585" y="234121"/>
            <a:ext cx="7748147" cy="6553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800" dirty="0"/>
              <a:t>Another methods to enrich NMT performance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94DB3B-935B-C14D-870D-4B429DB4DB94}"/>
              </a:ext>
            </a:extLst>
          </p:cNvPr>
          <p:cNvSpPr txBox="1"/>
          <p:nvPr/>
        </p:nvSpPr>
        <p:spPr>
          <a:xfrm>
            <a:off x="229585" y="1157468"/>
            <a:ext cx="2105705" cy="4944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000" b="1" dirty="0">
                <a:solidFill>
                  <a:schemeClr val="accent2"/>
                </a:solidFill>
              </a:rPr>
              <a:t>Teacher Forcing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2E486C7-89C7-AD4A-A893-7CAC1327BA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0252" y="2409268"/>
            <a:ext cx="8951495" cy="2039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45620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121C606-7B85-9345-841C-65EE607057AD}"/>
              </a:ext>
            </a:extLst>
          </p:cNvPr>
          <p:cNvSpPr txBox="1"/>
          <p:nvPr/>
        </p:nvSpPr>
        <p:spPr>
          <a:xfrm>
            <a:off x="229585" y="234121"/>
            <a:ext cx="7748147" cy="6553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800" dirty="0"/>
              <a:t>Another methods to enrich NMT performance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94DB3B-935B-C14D-870D-4B429DB4DB94}"/>
              </a:ext>
            </a:extLst>
          </p:cNvPr>
          <p:cNvSpPr txBox="1"/>
          <p:nvPr/>
        </p:nvSpPr>
        <p:spPr>
          <a:xfrm>
            <a:off x="229585" y="1157468"/>
            <a:ext cx="2105705" cy="4944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000" b="1" dirty="0">
                <a:solidFill>
                  <a:schemeClr val="accent2"/>
                </a:solidFill>
              </a:rPr>
              <a:t>Teacher Forcing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2E486C7-89C7-AD4A-A893-7CAC1327BA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0252" y="2409268"/>
            <a:ext cx="8951495" cy="203946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7774969-53AA-8047-A93F-00C02E2DAE3A}"/>
              </a:ext>
            </a:extLst>
          </p:cNvPr>
          <p:cNvSpPr txBox="1"/>
          <p:nvPr/>
        </p:nvSpPr>
        <p:spPr>
          <a:xfrm>
            <a:off x="4881404" y="5074125"/>
            <a:ext cx="2429191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R" b="1" dirty="0">
                <a:solidFill>
                  <a:schemeClr val="accent2"/>
                </a:solidFill>
              </a:rPr>
              <a:t>Prediction</a:t>
            </a:r>
            <a:r>
              <a:rPr kumimoji="1" lang="en-US" altLang="ko-KR" dirty="0">
                <a:solidFill>
                  <a:schemeClr val="accent2"/>
                </a:solidFill>
              </a:rPr>
              <a:t>: W, X, Y, Z</a:t>
            </a:r>
          </a:p>
        </p:txBody>
      </p:sp>
    </p:spTree>
    <p:extLst>
      <p:ext uri="{BB962C8B-B14F-4D97-AF65-F5344CB8AC3E}">
        <p14:creationId xmlns:p14="http://schemas.microsoft.com/office/powerpoint/2010/main" val="4179035191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121C606-7B85-9345-841C-65EE607057AD}"/>
              </a:ext>
            </a:extLst>
          </p:cNvPr>
          <p:cNvSpPr txBox="1"/>
          <p:nvPr/>
        </p:nvSpPr>
        <p:spPr>
          <a:xfrm>
            <a:off x="229585" y="234121"/>
            <a:ext cx="7748147" cy="6553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800" dirty="0"/>
              <a:t>Another methods to enrich NMT performance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94DB3B-935B-C14D-870D-4B429DB4DB94}"/>
              </a:ext>
            </a:extLst>
          </p:cNvPr>
          <p:cNvSpPr txBox="1"/>
          <p:nvPr/>
        </p:nvSpPr>
        <p:spPr>
          <a:xfrm>
            <a:off x="229585" y="1157468"/>
            <a:ext cx="2105705" cy="4944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000" b="1" dirty="0">
                <a:solidFill>
                  <a:schemeClr val="accent2"/>
                </a:solidFill>
              </a:rPr>
              <a:t>Teacher Forcing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2E486C7-89C7-AD4A-A893-7CAC1327BA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0252" y="2409268"/>
            <a:ext cx="8951495" cy="203946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7774969-53AA-8047-A93F-00C02E2DAE3A}"/>
              </a:ext>
            </a:extLst>
          </p:cNvPr>
          <p:cNvSpPr txBox="1"/>
          <p:nvPr/>
        </p:nvSpPr>
        <p:spPr>
          <a:xfrm>
            <a:off x="4881404" y="5074125"/>
            <a:ext cx="2429191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R" b="1" dirty="0">
                <a:solidFill>
                  <a:schemeClr val="accent2"/>
                </a:solidFill>
              </a:rPr>
              <a:t>Prediction</a:t>
            </a:r>
            <a:r>
              <a:rPr kumimoji="1" lang="en-US" altLang="ko-KR" dirty="0">
                <a:solidFill>
                  <a:schemeClr val="accent2"/>
                </a:solidFill>
              </a:rPr>
              <a:t>: W, X, Y, Z</a:t>
            </a:r>
          </a:p>
          <a:p>
            <a:pPr algn="ctr">
              <a:lnSpc>
                <a:spcPct val="150000"/>
              </a:lnSpc>
            </a:pPr>
            <a:r>
              <a:rPr kumimoji="1" lang="en-US" altLang="ko-KR" b="1" dirty="0">
                <a:solidFill>
                  <a:schemeClr val="accent2"/>
                </a:solidFill>
              </a:rPr>
              <a:t>Label</a:t>
            </a:r>
            <a:r>
              <a:rPr kumimoji="1" lang="en-US" altLang="ko-KR" dirty="0">
                <a:solidFill>
                  <a:schemeClr val="accent2"/>
                </a:solidFill>
              </a:rPr>
              <a:t>:       ?     </a:t>
            </a:r>
            <a:endParaRPr kumimoji="1" lang="ko-KR" alt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6138606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121C606-7B85-9345-841C-65EE607057AD}"/>
              </a:ext>
            </a:extLst>
          </p:cNvPr>
          <p:cNvSpPr txBox="1"/>
          <p:nvPr/>
        </p:nvSpPr>
        <p:spPr>
          <a:xfrm>
            <a:off x="229585" y="234121"/>
            <a:ext cx="7748147" cy="6553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800" dirty="0"/>
              <a:t>Another methods to enrich NMT performance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94DB3B-935B-C14D-870D-4B429DB4DB94}"/>
              </a:ext>
            </a:extLst>
          </p:cNvPr>
          <p:cNvSpPr txBox="1"/>
          <p:nvPr/>
        </p:nvSpPr>
        <p:spPr>
          <a:xfrm>
            <a:off x="229585" y="1157468"/>
            <a:ext cx="2105705" cy="4944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000" b="1" dirty="0">
                <a:solidFill>
                  <a:schemeClr val="accent2"/>
                </a:solidFill>
              </a:rPr>
              <a:t>Teacher Forcing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2E486C7-89C7-AD4A-A893-7CAC1327BA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0252" y="2409268"/>
            <a:ext cx="8951495" cy="203946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7774969-53AA-8047-A93F-00C02E2DAE3A}"/>
              </a:ext>
            </a:extLst>
          </p:cNvPr>
          <p:cNvSpPr txBox="1"/>
          <p:nvPr/>
        </p:nvSpPr>
        <p:spPr>
          <a:xfrm>
            <a:off x="4881404" y="5074125"/>
            <a:ext cx="2429191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R" b="1" dirty="0">
                <a:solidFill>
                  <a:schemeClr val="accent2"/>
                </a:solidFill>
              </a:rPr>
              <a:t>Prediction</a:t>
            </a:r>
            <a:r>
              <a:rPr kumimoji="1" lang="en-US" altLang="ko-KR" dirty="0">
                <a:solidFill>
                  <a:schemeClr val="accent2"/>
                </a:solidFill>
              </a:rPr>
              <a:t>: W, X, Y, Z</a:t>
            </a:r>
          </a:p>
          <a:p>
            <a:pPr algn="ctr">
              <a:lnSpc>
                <a:spcPct val="150000"/>
              </a:lnSpc>
            </a:pPr>
            <a:r>
              <a:rPr kumimoji="1" lang="en-US" altLang="ko-KR" b="1" dirty="0">
                <a:solidFill>
                  <a:schemeClr val="accent2"/>
                </a:solidFill>
              </a:rPr>
              <a:t>Label</a:t>
            </a:r>
            <a:r>
              <a:rPr kumimoji="1" lang="en-US" altLang="ko-KR" dirty="0">
                <a:solidFill>
                  <a:schemeClr val="accent2"/>
                </a:solidFill>
              </a:rPr>
              <a:t>: W, X, Y, Z</a:t>
            </a:r>
            <a:endParaRPr kumimoji="1" lang="ko-KR" alt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226423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121C606-7B85-9345-841C-65EE607057AD}"/>
              </a:ext>
            </a:extLst>
          </p:cNvPr>
          <p:cNvSpPr txBox="1"/>
          <p:nvPr/>
        </p:nvSpPr>
        <p:spPr>
          <a:xfrm>
            <a:off x="229585" y="234121"/>
            <a:ext cx="7748147" cy="6553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800" dirty="0"/>
              <a:t>Another methods to enrich NMT performance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94DB3B-935B-C14D-870D-4B429DB4DB94}"/>
              </a:ext>
            </a:extLst>
          </p:cNvPr>
          <p:cNvSpPr txBox="1"/>
          <p:nvPr/>
        </p:nvSpPr>
        <p:spPr>
          <a:xfrm>
            <a:off x="229585" y="1157468"/>
            <a:ext cx="2105705" cy="4944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000" b="1" dirty="0">
                <a:solidFill>
                  <a:schemeClr val="accent2"/>
                </a:solidFill>
              </a:rPr>
              <a:t>Teacher Forcing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2E486C7-89C7-AD4A-A893-7CAC1327BA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0252" y="2409268"/>
            <a:ext cx="8951495" cy="203946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7774969-53AA-8047-A93F-00C02E2DAE3A}"/>
              </a:ext>
            </a:extLst>
          </p:cNvPr>
          <p:cNvSpPr txBox="1"/>
          <p:nvPr/>
        </p:nvSpPr>
        <p:spPr>
          <a:xfrm>
            <a:off x="4881404" y="5074125"/>
            <a:ext cx="2429191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R" b="1" dirty="0">
                <a:solidFill>
                  <a:schemeClr val="accent2"/>
                </a:solidFill>
              </a:rPr>
              <a:t>Prediction</a:t>
            </a:r>
            <a:r>
              <a:rPr kumimoji="1" lang="en-US" altLang="ko-KR" dirty="0">
                <a:solidFill>
                  <a:schemeClr val="accent2"/>
                </a:solidFill>
              </a:rPr>
              <a:t>: W, X, Y, Z</a:t>
            </a:r>
          </a:p>
          <a:p>
            <a:pPr algn="ctr">
              <a:lnSpc>
                <a:spcPct val="150000"/>
              </a:lnSpc>
            </a:pPr>
            <a:r>
              <a:rPr kumimoji="1" lang="en-US" altLang="ko-KR" b="1" dirty="0">
                <a:solidFill>
                  <a:schemeClr val="accent2"/>
                </a:solidFill>
              </a:rPr>
              <a:t>Label</a:t>
            </a:r>
            <a:r>
              <a:rPr kumimoji="1" lang="en-US" altLang="ko-KR" dirty="0">
                <a:solidFill>
                  <a:schemeClr val="accent2"/>
                </a:solidFill>
              </a:rPr>
              <a:t>: W, X, Y, Z</a:t>
            </a:r>
            <a:endParaRPr kumimoji="1" lang="ko-KR" altLang="en-US" dirty="0">
              <a:solidFill>
                <a:schemeClr val="accent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CA23A7-722E-D042-A866-0B9BDBC6AFBE}"/>
              </a:ext>
            </a:extLst>
          </p:cNvPr>
          <p:cNvSpPr txBox="1"/>
          <p:nvPr/>
        </p:nvSpPr>
        <p:spPr>
          <a:xfrm rot="20768688">
            <a:off x="6488722" y="5759248"/>
            <a:ext cx="13452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rgbClr val="C00000"/>
                </a:solidFill>
              </a:rPr>
              <a:t>Ideal case!</a:t>
            </a:r>
            <a:endParaRPr kumimoji="1" lang="ko-KR" altLang="en-US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1473541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121C606-7B85-9345-841C-65EE607057AD}"/>
              </a:ext>
            </a:extLst>
          </p:cNvPr>
          <p:cNvSpPr txBox="1"/>
          <p:nvPr/>
        </p:nvSpPr>
        <p:spPr>
          <a:xfrm>
            <a:off x="229585" y="234121"/>
            <a:ext cx="7748147" cy="6553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800" dirty="0"/>
              <a:t>Another methods to enrich NMT performance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94DB3B-935B-C14D-870D-4B429DB4DB94}"/>
              </a:ext>
            </a:extLst>
          </p:cNvPr>
          <p:cNvSpPr txBox="1"/>
          <p:nvPr/>
        </p:nvSpPr>
        <p:spPr>
          <a:xfrm>
            <a:off x="229585" y="1157468"/>
            <a:ext cx="2105705" cy="4944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000" b="1" dirty="0">
                <a:solidFill>
                  <a:schemeClr val="accent2"/>
                </a:solidFill>
              </a:rPr>
              <a:t>Teacher Forcing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2E486C7-89C7-AD4A-A893-7CAC1327BA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0252" y="2409268"/>
            <a:ext cx="8951495" cy="203946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7774969-53AA-8047-A93F-00C02E2DAE3A}"/>
              </a:ext>
            </a:extLst>
          </p:cNvPr>
          <p:cNvSpPr txBox="1"/>
          <p:nvPr/>
        </p:nvSpPr>
        <p:spPr>
          <a:xfrm>
            <a:off x="4881404" y="5074125"/>
            <a:ext cx="2429191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R" b="1" dirty="0">
                <a:solidFill>
                  <a:schemeClr val="accent2"/>
                </a:solidFill>
              </a:rPr>
              <a:t>Prediction</a:t>
            </a:r>
            <a:r>
              <a:rPr kumimoji="1" lang="en-US" altLang="ko-KR" dirty="0">
                <a:solidFill>
                  <a:schemeClr val="accent2"/>
                </a:solidFill>
              </a:rPr>
              <a:t>: W, X, Y, Z</a:t>
            </a:r>
          </a:p>
          <a:p>
            <a:pPr algn="ctr">
              <a:lnSpc>
                <a:spcPct val="150000"/>
              </a:lnSpc>
            </a:pPr>
            <a:r>
              <a:rPr kumimoji="1" lang="en-US" altLang="ko-KR" b="1" dirty="0">
                <a:solidFill>
                  <a:schemeClr val="accent2"/>
                </a:solidFill>
              </a:rPr>
              <a:t>Label</a:t>
            </a:r>
            <a:r>
              <a:rPr kumimoji="1" lang="en-US" altLang="ko-KR" dirty="0">
                <a:solidFill>
                  <a:schemeClr val="accent2"/>
                </a:solidFill>
              </a:rPr>
              <a:t>: </a:t>
            </a:r>
            <a:r>
              <a:rPr kumimoji="1" lang="en-US" altLang="ko-KR" dirty="0">
                <a:solidFill>
                  <a:srgbClr val="C00000"/>
                </a:solidFill>
              </a:rPr>
              <a:t>W, X, K, N</a:t>
            </a:r>
            <a:endParaRPr kumimoji="1" lang="ko-KR" alt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4147452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121C606-7B85-9345-841C-65EE607057AD}"/>
              </a:ext>
            </a:extLst>
          </p:cNvPr>
          <p:cNvSpPr txBox="1"/>
          <p:nvPr/>
        </p:nvSpPr>
        <p:spPr>
          <a:xfrm>
            <a:off x="229585" y="234121"/>
            <a:ext cx="7748147" cy="6553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800" dirty="0"/>
              <a:t>Another methods to enrich NMT performance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94DB3B-935B-C14D-870D-4B429DB4DB94}"/>
              </a:ext>
            </a:extLst>
          </p:cNvPr>
          <p:cNvSpPr txBox="1"/>
          <p:nvPr/>
        </p:nvSpPr>
        <p:spPr>
          <a:xfrm>
            <a:off x="229585" y="1157468"/>
            <a:ext cx="2105705" cy="4944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000" b="1" dirty="0">
                <a:solidFill>
                  <a:schemeClr val="accent2"/>
                </a:solidFill>
              </a:rPr>
              <a:t>Teacher Forcing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2E486C7-89C7-AD4A-A893-7CAC1327BA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0252" y="2409268"/>
            <a:ext cx="8951495" cy="203946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7774969-53AA-8047-A93F-00C02E2DAE3A}"/>
              </a:ext>
            </a:extLst>
          </p:cNvPr>
          <p:cNvSpPr txBox="1"/>
          <p:nvPr/>
        </p:nvSpPr>
        <p:spPr>
          <a:xfrm>
            <a:off x="4881404" y="5074125"/>
            <a:ext cx="2429191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R" b="1" dirty="0">
                <a:solidFill>
                  <a:schemeClr val="accent2"/>
                </a:solidFill>
              </a:rPr>
              <a:t>Prediction</a:t>
            </a:r>
            <a:r>
              <a:rPr kumimoji="1" lang="en-US" altLang="ko-KR" dirty="0">
                <a:solidFill>
                  <a:schemeClr val="accent2"/>
                </a:solidFill>
              </a:rPr>
              <a:t>: W, X, Y, Z</a:t>
            </a:r>
          </a:p>
          <a:p>
            <a:pPr algn="ctr">
              <a:lnSpc>
                <a:spcPct val="150000"/>
              </a:lnSpc>
            </a:pPr>
            <a:r>
              <a:rPr kumimoji="1" lang="en-US" altLang="ko-KR" b="1" dirty="0">
                <a:solidFill>
                  <a:schemeClr val="accent2"/>
                </a:solidFill>
              </a:rPr>
              <a:t>Label</a:t>
            </a:r>
            <a:r>
              <a:rPr kumimoji="1" lang="en-US" altLang="ko-KR" dirty="0">
                <a:solidFill>
                  <a:schemeClr val="accent2"/>
                </a:solidFill>
              </a:rPr>
              <a:t>: </a:t>
            </a:r>
            <a:r>
              <a:rPr kumimoji="1" lang="en-US" altLang="ko-KR" dirty="0">
                <a:solidFill>
                  <a:srgbClr val="C00000"/>
                </a:solidFill>
              </a:rPr>
              <a:t>L, M, O, Q</a:t>
            </a:r>
            <a:endParaRPr kumimoji="1" lang="ko-KR" alt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78155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632846A-BA24-B34F-80C2-C1F705BABB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341" y="1410679"/>
            <a:ext cx="5965958" cy="1671187"/>
          </a:xfrm>
          <a:prstGeom prst="rect">
            <a:avLst/>
          </a:prstGeom>
        </p:spPr>
      </p:pic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C6254752-DD29-CE49-9C1D-0C96CB32DCC5}"/>
              </a:ext>
            </a:extLst>
          </p:cNvPr>
          <p:cNvCxnSpPr>
            <a:cxnSpLocks/>
          </p:cNvCxnSpPr>
          <p:nvPr/>
        </p:nvCxnSpPr>
        <p:spPr>
          <a:xfrm>
            <a:off x="664452" y="2196948"/>
            <a:ext cx="1469148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FDCC4C6-73D4-2E41-A854-92BAF174D2AC}"/>
              </a:ext>
            </a:extLst>
          </p:cNvPr>
          <p:cNvSpPr txBox="1"/>
          <p:nvPr/>
        </p:nvSpPr>
        <p:spPr>
          <a:xfrm>
            <a:off x="4018572" y="3776135"/>
            <a:ext cx="41548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 dirty="0"/>
              <a:t>주어진 </a:t>
            </a:r>
            <a:r>
              <a:rPr kumimoji="1" lang="ko-KR" altLang="en-US" sz="2000" dirty="0">
                <a:solidFill>
                  <a:schemeClr val="accent2"/>
                </a:solidFill>
              </a:rPr>
              <a:t>목적</a:t>
            </a:r>
            <a:r>
              <a:rPr kumimoji="1" lang="ko-KR" altLang="en-US" sz="2000" dirty="0"/>
              <a:t>에 맞는 </a:t>
            </a:r>
            <a:r>
              <a:rPr kumimoji="1" lang="en-US" altLang="ko-KR" sz="2000" dirty="0">
                <a:solidFill>
                  <a:schemeClr val="accent2"/>
                </a:solidFill>
              </a:rPr>
              <a:t>Source</a:t>
            </a:r>
            <a:r>
              <a:rPr kumimoji="1" lang="ko-KR" altLang="en-US" sz="2000" dirty="0"/>
              <a:t>에 </a:t>
            </a:r>
            <a:r>
              <a:rPr kumimoji="1" lang="ko-KR" altLang="en-US" sz="2000" dirty="0">
                <a:solidFill>
                  <a:srgbClr val="C00000"/>
                </a:solidFill>
              </a:rPr>
              <a:t>집중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0C6117-597D-C743-A941-713A73600C40}"/>
              </a:ext>
            </a:extLst>
          </p:cNvPr>
          <p:cNvSpPr txBox="1"/>
          <p:nvPr/>
        </p:nvSpPr>
        <p:spPr>
          <a:xfrm>
            <a:off x="3398625" y="4523991"/>
            <a:ext cx="572464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ex) </a:t>
            </a:r>
            <a:r>
              <a:rPr kumimoji="1" lang="ko-KR" altLang="en-US" dirty="0"/>
              <a:t>감정 분석 </a:t>
            </a:r>
            <a:r>
              <a:rPr kumimoji="1" lang="en-US" altLang="ko-KR" dirty="0"/>
              <a:t>Task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Input: </a:t>
            </a:r>
            <a:r>
              <a:rPr kumimoji="1" lang="ko-KR" altLang="en-US" dirty="0"/>
              <a:t>이 영화는 감독이 진짜 잘 만든 영화인 것 같다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Output: 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C064BE-E8A6-1246-8AC5-B5B15C76D16B}"/>
              </a:ext>
            </a:extLst>
          </p:cNvPr>
          <p:cNvSpPr txBox="1"/>
          <p:nvPr/>
        </p:nvSpPr>
        <p:spPr>
          <a:xfrm>
            <a:off x="269341" y="545812"/>
            <a:ext cx="50321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What is Attention Mechanism</a:t>
            </a:r>
          </a:p>
        </p:txBody>
      </p:sp>
    </p:spTree>
    <p:extLst>
      <p:ext uri="{BB962C8B-B14F-4D97-AF65-F5344CB8AC3E}">
        <p14:creationId xmlns:p14="http://schemas.microsoft.com/office/powerpoint/2010/main" val="1138901832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121C606-7B85-9345-841C-65EE607057AD}"/>
              </a:ext>
            </a:extLst>
          </p:cNvPr>
          <p:cNvSpPr txBox="1"/>
          <p:nvPr/>
        </p:nvSpPr>
        <p:spPr>
          <a:xfrm>
            <a:off x="229585" y="234121"/>
            <a:ext cx="7748147" cy="6553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800" dirty="0"/>
              <a:t>Another methods to enrich NMT performance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94DB3B-935B-C14D-870D-4B429DB4DB94}"/>
              </a:ext>
            </a:extLst>
          </p:cNvPr>
          <p:cNvSpPr txBox="1"/>
          <p:nvPr/>
        </p:nvSpPr>
        <p:spPr>
          <a:xfrm>
            <a:off x="229585" y="1157468"/>
            <a:ext cx="2105705" cy="4944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000" b="1" dirty="0">
                <a:solidFill>
                  <a:schemeClr val="accent2"/>
                </a:solidFill>
              </a:rPr>
              <a:t>Teacher Forcing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2E486C7-89C7-AD4A-A893-7CAC1327BA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0252" y="2409268"/>
            <a:ext cx="8951495" cy="203946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7774969-53AA-8047-A93F-00C02E2DAE3A}"/>
              </a:ext>
            </a:extLst>
          </p:cNvPr>
          <p:cNvSpPr txBox="1"/>
          <p:nvPr/>
        </p:nvSpPr>
        <p:spPr>
          <a:xfrm>
            <a:off x="4881404" y="5074125"/>
            <a:ext cx="2429191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R" b="1" dirty="0">
                <a:solidFill>
                  <a:schemeClr val="accent2"/>
                </a:solidFill>
              </a:rPr>
              <a:t>Prediction</a:t>
            </a:r>
            <a:r>
              <a:rPr kumimoji="1" lang="en-US" altLang="ko-KR" dirty="0">
                <a:solidFill>
                  <a:schemeClr val="accent2"/>
                </a:solidFill>
              </a:rPr>
              <a:t>: W, X, Y, Z</a:t>
            </a:r>
          </a:p>
          <a:p>
            <a:pPr algn="ctr">
              <a:lnSpc>
                <a:spcPct val="150000"/>
              </a:lnSpc>
            </a:pPr>
            <a:r>
              <a:rPr kumimoji="1" lang="en-US" altLang="ko-KR" b="1" dirty="0">
                <a:solidFill>
                  <a:schemeClr val="accent2"/>
                </a:solidFill>
              </a:rPr>
              <a:t>Label</a:t>
            </a:r>
            <a:r>
              <a:rPr kumimoji="1" lang="en-US" altLang="ko-KR" dirty="0">
                <a:solidFill>
                  <a:schemeClr val="accent2"/>
                </a:solidFill>
              </a:rPr>
              <a:t>: </a:t>
            </a:r>
            <a:r>
              <a:rPr kumimoji="1" lang="en-US" altLang="ko-KR" dirty="0">
                <a:solidFill>
                  <a:srgbClr val="C00000"/>
                </a:solidFill>
              </a:rPr>
              <a:t>Q, Q, Q, Q</a:t>
            </a:r>
            <a:endParaRPr kumimoji="1" lang="ko-KR" alt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1509708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121C606-7B85-9345-841C-65EE607057AD}"/>
              </a:ext>
            </a:extLst>
          </p:cNvPr>
          <p:cNvSpPr txBox="1"/>
          <p:nvPr/>
        </p:nvSpPr>
        <p:spPr>
          <a:xfrm>
            <a:off x="229585" y="234121"/>
            <a:ext cx="7748147" cy="6553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800" dirty="0"/>
              <a:t>Another methods to enrich NMT performance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94DB3B-935B-C14D-870D-4B429DB4DB94}"/>
              </a:ext>
            </a:extLst>
          </p:cNvPr>
          <p:cNvSpPr txBox="1"/>
          <p:nvPr/>
        </p:nvSpPr>
        <p:spPr>
          <a:xfrm>
            <a:off x="229585" y="1157468"/>
            <a:ext cx="2105705" cy="4944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000" b="1" dirty="0">
                <a:solidFill>
                  <a:schemeClr val="accent2"/>
                </a:solidFill>
              </a:rPr>
              <a:t>Teacher Forcing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2E486C7-89C7-AD4A-A893-7CAC1327BA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0252" y="2409268"/>
            <a:ext cx="8951495" cy="203946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7774969-53AA-8047-A93F-00C02E2DAE3A}"/>
              </a:ext>
            </a:extLst>
          </p:cNvPr>
          <p:cNvSpPr txBox="1"/>
          <p:nvPr/>
        </p:nvSpPr>
        <p:spPr>
          <a:xfrm>
            <a:off x="4881404" y="5074125"/>
            <a:ext cx="2429191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R" b="1" dirty="0">
                <a:solidFill>
                  <a:schemeClr val="accent2"/>
                </a:solidFill>
              </a:rPr>
              <a:t>Prediction</a:t>
            </a:r>
            <a:r>
              <a:rPr kumimoji="1" lang="en-US" altLang="ko-KR" dirty="0">
                <a:solidFill>
                  <a:schemeClr val="accent2"/>
                </a:solidFill>
              </a:rPr>
              <a:t>: W, X, Y, Z</a:t>
            </a:r>
          </a:p>
          <a:p>
            <a:pPr algn="ctr">
              <a:lnSpc>
                <a:spcPct val="150000"/>
              </a:lnSpc>
            </a:pPr>
            <a:r>
              <a:rPr kumimoji="1" lang="en-US" altLang="ko-KR" b="1" dirty="0">
                <a:solidFill>
                  <a:schemeClr val="accent2"/>
                </a:solidFill>
              </a:rPr>
              <a:t>Label</a:t>
            </a:r>
            <a:r>
              <a:rPr kumimoji="1" lang="en-US" altLang="ko-KR" dirty="0">
                <a:solidFill>
                  <a:schemeClr val="accent2"/>
                </a:solidFill>
              </a:rPr>
              <a:t>: </a:t>
            </a:r>
            <a:r>
              <a:rPr kumimoji="1" lang="en-US" altLang="ko-KR" dirty="0">
                <a:solidFill>
                  <a:srgbClr val="C00000"/>
                </a:solidFill>
              </a:rPr>
              <a:t>Q, Q, Q, Q</a:t>
            </a:r>
            <a:endParaRPr kumimoji="1" lang="ko-KR" altLang="en-US" dirty="0">
              <a:solidFill>
                <a:srgbClr val="C0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F016A4-F478-4F48-947C-BC41115DB388}"/>
              </a:ext>
            </a:extLst>
          </p:cNvPr>
          <p:cNvSpPr txBox="1"/>
          <p:nvPr/>
        </p:nvSpPr>
        <p:spPr>
          <a:xfrm>
            <a:off x="7977732" y="5324354"/>
            <a:ext cx="2652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rgbClr val="C00000"/>
                </a:solidFill>
              </a:rPr>
              <a:t>It is hard to converge!</a:t>
            </a:r>
            <a:endParaRPr kumimoji="1" lang="ko-KR" altLang="en-US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8608128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121C606-7B85-9345-841C-65EE607057AD}"/>
              </a:ext>
            </a:extLst>
          </p:cNvPr>
          <p:cNvSpPr txBox="1"/>
          <p:nvPr/>
        </p:nvSpPr>
        <p:spPr>
          <a:xfrm>
            <a:off x="229585" y="234121"/>
            <a:ext cx="7748147" cy="6553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800" dirty="0"/>
              <a:t>Another methods to enrich NMT performance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94DB3B-935B-C14D-870D-4B429DB4DB94}"/>
              </a:ext>
            </a:extLst>
          </p:cNvPr>
          <p:cNvSpPr txBox="1"/>
          <p:nvPr/>
        </p:nvSpPr>
        <p:spPr>
          <a:xfrm>
            <a:off x="229585" y="1157468"/>
            <a:ext cx="2105705" cy="4944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000" b="1" dirty="0">
                <a:solidFill>
                  <a:schemeClr val="accent2"/>
                </a:solidFill>
              </a:rPr>
              <a:t>Teacher Forcing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2E486C7-89C7-AD4A-A893-7CAC1327BA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0252" y="2409268"/>
            <a:ext cx="8951495" cy="2039464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41A6544F-9DEA-2345-BC49-8BB613245F3C}"/>
              </a:ext>
            </a:extLst>
          </p:cNvPr>
          <p:cNvSpPr/>
          <p:nvPr/>
        </p:nvSpPr>
        <p:spPr>
          <a:xfrm>
            <a:off x="6462346" y="4132385"/>
            <a:ext cx="3859823" cy="3163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F28CFAE-6A5C-A748-88A9-750B97C36C84}"/>
              </a:ext>
            </a:extLst>
          </p:cNvPr>
          <p:cNvSpPr/>
          <p:nvPr/>
        </p:nvSpPr>
        <p:spPr>
          <a:xfrm>
            <a:off x="5380892" y="2409268"/>
            <a:ext cx="5190855" cy="3163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F5AAB4-963B-E64C-8AE4-89395E2AE285}"/>
              </a:ext>
            </a:extLst>
          </p:cNvPr>
          <p:cNvSpPr txBox="1"/>
          <p:nvPr/>
        </p:nvSpPr>
        <p:spPr>
          <a:xfrm>
            <a:off x="372036" y="1646799"/>
            <a:ext cx="7066102" cy="4140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sz="1600" dirty="0"/>
              <a:t>일정 확률로 이전 </a:t>
            </a:r>
            <a:r>
              <a:rPr kumimoji="1" lang="en-US" altLang="ko-KR" sz="1600" dirty="0"/>
              <a:t>step</a:t>
            </a:r>
            <a:r>
              <a:rPr kumimoji="1" lang="ko-KR" altLang="en-US" sz="1600" dirty="0"/>
              <a:t>의 </a:t>
            </a:r>
            <a:r>
              <a:rPr kumimoji="1" lang="en-US" altLang="ko-KR" sz="1600" dirty="0"/>
              <a:t>output </a:t>
            </a:r>
            <a:r>
              <a:rPr kumimoji="1" lang="ko-KR" altLang="en-US" sz="1600" dirty="0"/>
              <a:t>대신 실제 해당 </a:t>
            </a:r>
            <a:r>
              <a:rPr kumimoji="1" lang="en-US" altLang="ko-KR" sz="1600" dirty="0"/>
              <a:t>step</a:t>
            </a:r>
            <a:r>
              <a:rPr kumimoji="1" lang="ko-KR" altLang="en-US" sz="1600" dirty="0"/>
              <a:t>의 </a:t>
            </a:r>
            <a:r>
              <a:rPr kumimoji="1" lang="en-US" altLang="ko-KR" sz="1600" dirty="0"/>
              <a:t>label</a:t>
            </a:r>
            <a:r>
              <a:rPr kumimoji="1" lang="ko-KR" altLang="en-US" sz="1600" dirty="0"/>
              <a:t>값을 넣어준다</a:t>
            </a:r>
            <a:r>
              <a:rPr kumimoji="1" lang="en-US" altLang="ko-KR" sz="1600" dirty="0"/>
              <a:t>.</a:t>
            </a:r>
            <a:endParaRPr kumimoji="1"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918533220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121C606-7B85-9345-841C-65EE607057AD}"/>
              </a:ext>
            </a:extLst>
          </p:cNvPr>
          <p:cNvSpPr txBox="1"/>
          <p:nvPr/>
        </p:nvSpPr>
        <p:spPr>
          <a:xfrm>
            <a:off x="229585" y="234121"/>
            <a:ext cx="7748147" cy="6553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800" dirty="0"/>
              <a:t>Another methods to enrich NMT performance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94DB3B-935B-C14D-870D-4B429DB4DB94}"/>
              </a:ext>
            </a:extLst>
          </p:cNvPr>
          <p:cNvSpPr txBox="1"/>
          <p:nvPr/>
        </p:nvSpPr>
        <p:spPr>
          <a:xfrm>
            <a:off x="229585" y="1157468"/>
            <a:ext cx="2105705" cy="4944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000" b="1" dirty="0">
                <a:solidFill>
                  <a:schemeClr val="accent2"/>
                </a:solidFill>
              </a:rPr>
              <a:t>Teacher Forcing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2E486C7-89C7-AD4A-A893-7CAC1327BA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0252" y="2409268"/>
            <a:ext cx="8951495" cy="2039464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41A6544F-9DEA-2345-BC49-8BB613245F3C}"/>
              </a:ext>
            </a:extLst>
          </p:cNvPr>
          <p:cNvSpPr/>
          <p:nvPr/>
        </p:nvSpPr>
        <p:spPr>
          <a:xfrm>
            <a:off x="6462346" y="4132385"/>
            <a:ext cx="3859823" cy="3163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F28CFAE-6A5C-A748-88A9-750B97C36C84}"/>
              </a:ext>
            </a:extLst>
          </p:cNvPr>
          <p:cNvSpPr/>
          <p:nvPr/>
        </p:nvSpPr>
        <p:spPr>
          <a:xfrm>
            <a:off x="5380892" y="2409268"/>
            <a:ext cx="5190855" cy="3163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38533550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121C606-7B85-9345-841C-65EE607057AD}"/>
              </a:ext>
            </a:extLst>
          </p:cNvPr>
          <p:cNvSpPr txBox="1"/>
          <p:nvPr/>
        </p:nvSpPr>
        <p:spPr>
          <a:xfrm>
            <a:off x="229585" y="234121"/>
            <a:ext cx="7748147" cy="6553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800" dirty="0"/>
              <a:t>Another methods to enrich NMT performance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94DB3B-935B-C14D-870D-4B429DB4DB94}"/>
              </a:ext>
            </a:extLst>
          </p:cNvPr>
          <p:cNvSpPr txBox="1"/>
          <p:nvPr/>
        </p:nvSpPr>
        <p:spPr>
          <a:xfrm>
            <a:off x="229585" y="1157468"/>
            <a:ext cx="2105705" cy="4944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000" b="1" dirty="0">
                <a:solidFill>
                  <a:schemeClr val="accent2"/>
                </a:solidFill>
              </a:rPr>
              <a:t>Teacher Forcing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2E486C7-89C7-AD4A-A893-7CAC1327BA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0252" y="2409268"/>
            <a:ext cx="8951495" cy="203946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1025D73-E511-8848-BEBD-352BA7A9CB93}"/>
              </a:ext>
            </a:extLst>
          </p:cNvPr>
          <p:cNvSpPr txBox="1"/>
          <p:nvPr/>
        </p:nvSpPr>
        <p:spPr>
          <a:xfrm>
            <a:off x="7961843" y="5141013"/>
            <a:ext cx="17032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dirty="0">
                <a:solidFill>
                  <a:schemeClr val="accent2"/>
                </a:solidFill>
              </a:rPr>
              <a:t>Label: W, K, X, Z</a:t>
            </a:r>
            <a:endParaRPr kumimoji="1" lang="ko-KR" altLang="en-US" sz="1600" dirty="0">
              <a:solidFill>
                <a:schemeClr val="accent2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1A6544F-9DEA-2345-BC49-8BB613245F3C}"/>
              </a:ext>
            </a:extLst>
          </p:cNvPr>
          <p:cNvSpPr/>
          <p:nvPr/>
        </p:nvSpPr>
        <p:spPr>
          <a:xfrm>
            <a:off x="6462346" y="4132385"/>
            <a:ext cx="3859823" cy="3163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F28CFAE-6A5C-A748-88A9-750B97C36C84}"/>
              </a:ext>
            </a:extLst>
          </p:cNvPr>
          <p:cNvSpPr/>
          <p:nvPr/>
        </p:nvSpPr>
        <p:spPr>
          <a:xfrm>
            <a:off x="5380892" y="2409268"/>
            <a:ext cx="5190855" cy="3163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64215887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121C606-7B85-9345-841C-65EE607057AD}"/>
              </a:ext>
            </a:extLst>
          </p:cNvPr>
          <p:cNvSpPr txBox="1"/>
          <p:nvPr/>
        </p:nvSpPr>
        <p:spPr>
          <a:xfrm>
            <a:off x="229585" y="234121"/>
            <a:ext cx="7748147" cy="6553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800" dirty="0"/>
              <a:t>Another methods to enrich NMT performance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94DB3B-935B-C14D-870D-4B429DB4DB94}"/>
              </a:ext>
            </a:extLst>
          </p:cNvPr>
          <p:cNvSpPr txBox="1"/>
          <p:nvPr/>
        </p:nvSpPr>
        <p:spPr>
          <a:xfrm>
            <a:off x="229585" y="1157468"/>
            <a:ext cx="2105705" cy="4944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000" b="1" dirty="0">
                <a:solidFill>
                  <a:schemeClr val="accent2"/>
                </a:solidFill>
              </a:rPr>
              <a:t>Teacher Forcing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2E486C7-89C7-AD4A-A893-7CAC1327BA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0252" y="2409268"/>
            <a:ext cx="8951495" cy="2039464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8F28CFAE-6A5C-A748-88A9-750B97C36C84}"/>
              </a:ext>
            </a:extLst>
          </p:cNvPr>
          <p:cNvSpPr/>
          <p:nvPr/>
        </p:nvSpPr>
        <p:spPr>
          <a:xfrm>
            <a:off x="5380892" y="2409268"/>
            <a:ext cx="5190855" cy="3163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41AD73-D942-5243-89A3-78ED29D22833}"/>
              </a:ext>
            </a:extLst>
          </p:cNvPr>
          <p:cNvSpPr txBox="1"/>
          <p:nvPr/>
        </p:nvSpPr>
        <p:spPr>
          <a:xfrm>
            <a:off x="5354516" y="2457408"/>
            <a:ext cx="3321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W</a:t>
            </a:r>
            <a:endParaRPr kumimoji="1" lang="ko-KR" altLang="en-US" sz="12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1A6544F-9DEA-2345-BC49-8BB613245F3C}"/>
              </a:ext>
            </a:extLst>
          </p:cNvPr>
          <p:cNvSpPr/>
          <p:nvPr/>
        </p:nvSpPr>
        <p:spPr>
          <a:xfrm>
            <a:off x="6462346" y="4132385"/>
            <a:ext cx="3859823" cy="3163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4C1FB1D-F3BA-614F-ACE6-00C8597A5112}"/>
              </a:ext>
            </a:extLst>
          </p:cNvPr>
          <p:cNvSpPr txBox="1"/>
          <p:nvPr/>
        </p:nvSpPr>
        <p:spPr>
          <a:xfrm>
            <a:off x="7961843" y="5141013"/>
            <a:ext cx="17032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dirty="0">
                <a:solidFill>
                  <a:schemeClr val="accent2"/>
                </a:solidFill>
              </a:rPr>
              <a:t>Label: W, K, X, Z</a:t>
            </a:r>
            <a:endParaRPr kumimoji="1" lang="ko-KR" altLang="en-US" sz="16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3171819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121C606-7B85-9345-841C-65EE607057AD}"/>
              </a:ext>
            </a:extLst>
          </p:cNvPr>
          <p:cNvSpPr txBox="1"/>
          <p:nvPr/>
        </p:nvSpPr>
        <p:spPr>
          <a:xfrm>
            <a:off x="229585" y="234121"/>
            <a:ext cx="7748147" cy="6553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800" dirty="0"/>
              <a:t>Another methods to enrich NMT performance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94DB3B-935B-C14D-870D-4B429DB4DB94}"/>
              </a:ext>
            </a:extLst>
          </p:cNvPr>
          <p:cNvSpPr txBox="1"/>
          <p:nvPr/>
        </p:nvSpPr>
        <p:spPr>
          <a:xfrm>
            <a:off x="229585" y="1157468"/>
            <a:ext cx="2105705" cy="4944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000" b="1" dirty="0">
                <a:solidFill>
                  <a:schemeClr val="accent2"/>
                </a:solidFill>
              </a:rPr>
              <a:t>Teacher Forcing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2E486C7-89C7-AD4A-A893-7CAC1327BA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0252" y="2409268"/>
            <a:ext cx="8951495" cy="2039464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8F28CFAE-6A5C-A748-88A9-750B97C36C84}"/>
              </a:ext>
            </a:extLst>
          </p:cNvPr>
          <p:cNvSpPr/>
          <p:nvPr/>
        </p:nvSpPr>
        <p:spPr>
          <a:xfrm>
            <a:off x="5380892" y="2409268"/>
            <a:ext cx="5190855" cy="3163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41AD73-D942-5243-89A3-78ED29D22833}"/>
              </a:ext>
            </a:extLst>
          </p:cNvPr>
          <p:cNvSpPr txBox="1"/>
          <p:nvPr/>
        </p:nvSpPr>
        <p:spPr>
          <a:xfrm>
            <a:off x="5354516" y="2457408"/>
            <a:ext cx="3321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W</a:t>
            </a:r>
            <a:endParaRPr kumimoji="1" lang="ko-KR" altLang="en-US" sz="12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1A6544F-9DEA-2345-BC49-8BB613245F3C}"/>
              </a:ext>
            </a:extLst>
          </p:cNvPr>
          <p:cNvSpPr/>
          <p:nvPr/>
        </p:nvSpPr>
        <p:spPr>
          <a:xfrm>
            <a:off x="6462346" y="4132385"/>
            <a:ext cx="3859823" cy="3163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3C10EFD-D631-7542-AA23-099F4E01BB19}"/>
              </a:ext>
            </a:extLst>
          </p:cNvPr>
          <p:cNvSpPr txBox="1"/>
          <p:nvPr/>
        </p:nvSpPr>
        <p:spPr>
          <a:xfrm>
            <a:off x="6498499" y="4123377"/>
            <a:ext cx="3321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W</a:t>
            </a:r>
            <a:endParaRPr kumimoji="1" lang="ko-KR" altLang="en-US" sz="1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C410723-3686-EC48-84A7-5419BDE28A09}"/>
              </a:ext>
            </a:extLst>
          </p:cNvPr>
          <p:cNvSpPr txBox="1"/>
          <p:nvPr/>
        </p:nvSpPr>
        <p:spPr>
          <a:xfrm>
            <a:off x="7961843" y="5141013"/>
            <a:ext cx="17032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dirty="0">
                <a:solidFill>
                  <a:schemeClr val="accent2"/>
                </a:solidFill>
              </a:rPr>
              <a:t>Label: W, K, X, Z</a:t>
            </a:r>
            <a:endParaRPr kumimoji="1" lang="ko-KR" altLang="en-US" sz="16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5877923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121C606-7B85-9345-841C-65EE607057AD}"/>
              </a:ext>
            </a:extLst>
          </p:cNvPr>
          <p:cNvSpPr txBox="1"/>
          <p:nvPr/>
        </p:nvSpPr>
        <p:spPr>
          <a:xfrm>
            <a:off x="229585" y="234121"/>
            <a:ext cx="7748147" cy="6553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800" dirty="0"/>
              <a:t>Another methods to enrich NMT performance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94DB3B-935B-C14D-870D-4B429DB4DB94}"/>
              </a:ext>
            </a:extLst>
          </p:cNvPr>
          <p:cNvSpPr txBox="1"/>
          <p:nvPr/>
        </p:nvSpPr>
        <p:spPr>
          <a:xfrm>
            <a:off x="229585" y="1157468"/>
            <a:ext cx="2105705" cy="4944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000" b="1" dirty="0">
                <a:solidFill>
                  <a:schemeClr val="accent2"/>
                </a:solidFill>
              </a:rPr>
              <a:t>Teacher Forcing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2E486C7-89C7-AD4A-A893-7CAC1327BA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0252" y="2409268"/>
            <a:ext cx="8951495" cy="2039464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8F28CFAE-6A5C-A748-88A9-750B97C36C84}"/>
              </a:ext>
            </a:extLst>
          </p:cNvPr>
          <p:cNvSpPr/>
          <p:nvPr/>
        </p:nvSpPr>
        <p:spPr>
          <a:xfrm>
            <a:off x="5380892" y="2409268"/>
            <a:ext cx="5190855" cy="3163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41AD73-D942-5243-89A3-78ED29D22833}"/>
              </a:ext>
            </a:extLst>
          </p:cNvPr>
          <p:cNvSpPr txBox="1"/>
          <p:nvPr/>
        </p:nvSpPr>
        <p:spPr>
          <a:xfrm>
            <a:off x="5354516" y="2457408"/>
            <a:ext cx="3321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W</a:t>
            </a:r>
            <a:endParaRPr kumimoji="1" lang="ko-KR" altLang="en-US" sz="12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1A6544F-9DEA-2345-BC49-8BB613245F3C}"/>
              </a:ext>
            </a:extLst>
          </p:cNvPr>
          <p:cNvSpPr/>
          <p:nvPr/>
        </p:nvSpPr>
        <p:spPr>
          <a:xfrm>
            <a:off x="6462346" y="4132385"/>
            <a:ext cx="3859823" cy="3163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3C10EFD-D631-7542-AA23-099F4E01BB19}"/>
              </a:ext>
            </a:extLst>
          </p:cNvPr>
          <p:cNvSpPr txBox="1"/>
          <p:nvPr/>
        </p:nvSpPr>
        <p:spPr>
          <a:xfrm>
            <a:off x="6498499" y="4123377"/>
            <a:ext cx="3321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W</a:t>
            </a:r>
            <a:endParaRPr kumimoji="1" lang="ko-KR" altLang="en-US" sz="1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C410723-3686-EC48-84A7-5419BDE28A09}"/>
              </a:ext>
            </a:extLst>
          </p:cNvPr>
          <p:cNvSpPr txBox="1"/>
          <p:nvPr/>
        </p:nvSpPr>
        <p:spPr>
          <a:xfrm>
            <a:off x="7961843" y="5141013"/>
            <a:ext cx="17032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dirty="0">
                <a:solidFill>
                  <a:schemeClr val="accent2"/>
                </a:solidFill>
              </a:rPr>
              <a:t>Label: W, K, X, Z</a:t>
            </a:r>
            <a:endParaRPr kumimoji="1" lang="ko-KR" altLang="en-US" sz="1600" dirty="0">
              <a:solidFill>
                <a:schemeClr val="accent2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DF8B1F-8DDA-124A-8710-9E92A71730E8}"/>
              </a:ext>
            </a:extLst>
          </p:cNvPr>
          <p:cNvSpPr txBox="1"/>
          <p:nvPr/>
        </p:nvSpPr>
        <p:spPr>
          <a:xfrm>
            <a:off x="6527353" y="2448615"/>
            <a:ext cx="2744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Z</a:t>
            </a:r>
            <a:endParaRPr kumimoji="1"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652374839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121C606-7B85-9345-841C-65EE607057AD}"/>
              </a:ext>
            </a:extLst>
          </p:cNvPr>
          <p:cNvSpPr txBox="1"/>
          <p:nvPr/>
        </p:nvSpPr>
        <p:spPr>
          <a:xfrm>
            <a:off x="229585" y="234121"/>
            <a:ext cx="7748147" cy="6553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800" dirty="0"/>
              <a:t>Another methods to enrich NMT performance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94DB3B-935B-C14D-870D-4B429DB4DB94}"/>
              </a:ext>
            </a:extLst>
          </p:cNvPr>
          <p:cNvSpPr txBox="1"/>
          <p:nvPr/>
        </p:nvSpPr>
        <p:spPr>
          <a:xfrm>
            <a:off x="229585" y="1157468"/>
            <a:ext cx="2105705" cy="4944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000" b="1" dirty="0">
                <a:solidFill>
                  <a:schemeClr val="accent2"/>
                </a:solidFill>
              </a:rPr>
              <a:t>Teacher Forcing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2E486C7-89C7-AD4A-A893-7CAC1327BA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0252" y="2409268"/>
            <a:ext cx="8951495" cy="2039464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8F28CFAE-6A5C-A748-88A9-750B97C36C84}"/>
              </a:ext>
            </a:extLst>
          </p:cNvPr>
          <p:cNvSpPr/>
          <p:nvPr/>
        </p:nvSpPr>
        <p:spPr>
          <a:xfrm>
            <a:off x="5380892" y="2409268"/>
            <a:ext cx="5190855" cy="3163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41AD73-D942-5243-89A3-78ED29D22833}"/>
              </a:ext>
            </a:extLst>
          </p:cNvPr>
          <p:cNvSpPr txBox="1"/>
          <p:nvPr/>
        </p:nvSpPr>
        <p:spPr>
          <a:xfrm>
            <a:off x="5354516" y="2457408"/>
            <a:ext cx="3321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W</a:t>
            </a:r>
            <a:endParaRPr kumimoji="1" lang="ko-KR" altLang="en-US" sz="12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1A6544F-9DEA-2345-BC49-8BB613245F3C}"/>
              </a:ext>
            </a:extLst>
          </p:cNvPr>
          <p:cNvSpPr/>
          <p:nvPr/>
        </p:nvSpPr>
        <p:spPr>
          <a:xfrm>
            <a:off x="6462346" y="4132385"/>
            <a:ext cx="3859823" cy="3163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3C10EFD-D631-7542-AA23-099F4E01BB19}"/>
              </a:ext>
            </a:extLst>
          </p:cNvPr>
          <p:cNvSpPr txBox="1"/>
          <p:nvPr/>
        </p:nvSpPr>
        <p:spPr>
          <a:xfrm>
            <a:off x="6498499" y="4123377"/>
            <a:ext cx="3321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W</a:t>
            </a:r>
            <a:endParaRPr kumimoji="1" lang="ko-KR" altLang="en-US" sz="1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C410723-3686-EC48-84A7-5419BDE28A09}"/>
              </a:ext>
            </a:extLst>
          </p:cNvPr>
          <p:cNvSpPr txBox="1"/>
          <p:nvPr/>
        </p:nvSpPr>
        <p:spPr>
          <a:xfrm>
            <a:off x="7961843" y="5141013"/>
            <a:ext cx="17032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dirty="0">
                <a:solidFill>
                  <a:schemeClr val="accent2"/>
                </a:solidFill>
              </a:rPr>
              <a:t>Label: W, K, X, Z</a:t>
            </a:r>
            <a:endParaRPr kumimoji="1" lang="ko-KR" altLang="en-US" sz="1600" dirty="0">
              <a:solidFill>
                <a:schemeClr val="accent2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DF8B1F-8DDA-124A-8710-9E92A71730E8}"/>
              </a:ext>
            </a:extLst>
          </p:cNvPr>
          <p:cNvSpPr txBox="1"/>
          <p:nvPr/>
        </p:nvSpPr>
        <p:spPr>
          <a:xfrm>
            <a:off x="6527353" y="2448615"/>
            <a:ext cx="2744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Z</a:t>
            </a:r>
            <a:endParaRPr kumimoji="1" lang="ko-KR" altLang="en-US" sz="1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A083111-B070-224A-BB39-EE0C94FC5F21}"/>
              </a:ext>
            </a:extLst>
          </p:cNvPr>
          <p:cNvSpPr txBox="1"/>
          <p:nvPr/>
        </p:nvSpPr>
        <p:spPr>
          <a:xfrm>
            <a:off x="7687409" y="4132385"/>
            <a:ext cx="2744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Z</a:t>
            </a:r>
            <a:endParaRPr kumimoji="1"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762454324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121C606-7B85-9345-841C-65EE607057AD}"/>
              </a:ext>
            </a:extLst>
          </p:cNvPr>
          <p:cNvSpPr txBox="1"/>
          <p:nvPr/>
        </p:nvSpPr>
        <p:spPr>
          <a:xfrm>
            <a:off x="229585" y="234121"/>
            <a:ext cx="7748147" cy="6553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800" dirty="0"/>
              <a:t>Another methods to enrich NMT performance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94DB3B-935B-C14D-870D-4B429DB4DB94}"/>
              </a:ext>
            </a:extLst>
          </p:cNvPr>
          <p:cNvSpPr txBox="1"/>
          <p:nvPr/>
        </p:nvSpPr>
        <p:spPr>
          <a:xfrm>
            <a:off x="229585" y="1157468"/>
            <a:ext cx="2105705" cy="4944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000" b="1" dirty="0">
                <a:solidFill>
                  <a:schemeClr val="accent2"/>
                </a:solidFill>
              </a:rPr>
              <a:t>Teacher Forcing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2E486C7-89C7-AD4A-A893-7CAC1327BA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0252" y="2409268"/>
            <a:ext cx="8951495" cy="2039464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8F28CFAE-6A5C-A748-88A9-750B97C36C84}"/>
              </a:ext>
            </a:extLst>
          </p:cNvPr>
          <p:cNvSpPr/>
          <p:nvPr/>
        </p:nvSpPr>
        <p:spPr>
          <a:xfrm>
            <a:off x="5380892" y="2409268"/>
            <a:ext cx="5190855" cy="3163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41AD73-D942-5243-89A3-78ED29D22833}"/>
              </a:ext>
            </a:extLst>
          </p:cNvPr>
          <p:cNvSpPr txBox="1"/>
          <p:nvPr/>
        </p:nvSpPr>
        <p:spPr>
          <a:xfrm>
            <a:off x="5354516" y="2457408"/>
            <a:ext cx="3321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W</a:t>
            </a:r>
            <a:endParaRPr kumimoji="1" lang="ko-KR" altLang="en-US" sz="12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1A6544F-9DEA-2345-BC49-8BB613245F3C}"/>
              </a:ext>
            </a:extLst>
          </p:cNvPr>
          <p:cNvSpPr/>
          <p:nvPr/>
        </p:nvSpPr>
        <p:spPr>
          <a:xfrm>
            <a:off x="6462346" y="4132385"/>
            <a:ext cx="3859823" cy="3163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3C10EFD-D631-7542-AA23-099F4E01BB19}"/>
              </a:ext>
            </a:extLst>
          </p:cNvPr>
          <p:cNvSpPr txBox="1"/>
          <p:nvPr/>
        </p:nvSpPr>
        <p:spPr>
          <a:xfrm>
            <a:off x="6498499" y="4123377"/>
            <a:ext cx="3321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W</a:t>
            </a:r>
            <a:endParaRPr kumimoji="1" lang="ko-KR" altLang="en-US" sz="1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C410723-3686-EC48-84A7-5419BDE28A09}"/>
              </a:ext>
            </a:extLst>
          </p:cNvPr>
          <p:cNvSpPr txBox="1"/>
          <p:nvPr/>
        </p:nvSpPr>
        <p:spPr>
          <a:xfrm>
            <a:off x="7961843" y="5141013"/>
            <a:ext cx="17032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dirty="0">
                <a:solidFill>
                  <a:schemeClr val="accent2"/>
                </a:solidFill>
              </a:rPr>
              <a:t>Label: W, K, X, Z</a:t>
            </a:r>
            <a:endParaRPr kumimoji="1" lang="ko-KR" altLang="en-US" sz="1600" dirty="0">
              <a:solidFill>
                <a:schemeClr val="accent2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DF8B1F-8DDA-124A-8710-9E92A71730E8}"/>
              </a:ext>
            </a:extLst>
          </p:cNvPr>
          <p:cNvSpPr txBox="1"/>
          <p:nvPr/>
        </p:nvSpPr>
        <p:spPr>
          <a:xfrm>
            <a:off x="6527353" y="2448615"/>
            <a:ext cx="2744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Z</a:t>
            </a:r>
            <a:endParaRPr kumimoji="1" lang="ko-KR" altLang="en-US" sz="1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A083111-B070-224A-BB39-EE0C94FC5F21}"/>
              </a:ext>
            </a:extLst>
          </p:cNvPr>
          <p:cNvSpPr txBox="1"/>
          <p:nvPr/>
        </p:nvSpPr>
        <p:spPr>
          <a:xfrm>
            <a:off x="7687409" y="4132385"/>
            <a:ext cx="2744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>
                <a:solidFill>
                  <a:schemeClr val="accent2"/>
                </a:solidFill>
              </a:rPr>
              <a:t>K</a:t>
            </a:r>
            <a:endParaRPr kumimoji="1" lang="ko-KR" altLang="en-US" sz="12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10753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632846A-BA24-B34F-80C2-C1F705BABB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341" y="1410679"/>
            <a:ext cx="5965958" cy="1671187"/>
          </a:xfrm>
          <a:prstGeom prst="rect">
            <a:avLst/>
          </a:prstGeom>
        </p:spPr>
      </p:pic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C6254752-DD29-CE49-9C1D-0C96CB32DCC5}"/>
              </a:ext>
            </a:extLst>
          </p:cNvPr>
          <p:cNvCxnSpPr>
            <a:cxnSpLocks/>
          </p:cNvCxnSpPr>
          <p:nvPr/>
        </p:nvCxnSpPr>
        <p:spPr>
          <a:xfrm>
            <a:off x="664452" y="2196948"/>
            <a:ext cx="1469148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FDCC4C6-73D4-2E41-A854-92BAF174D2AC}"/>
              </a:ext>
            </a:extLst>
          </p:cNvPr>
          <p:cNvSpPr txBox="1"/>
          <p:nvPr/>
        </p:nvSpPr>
        <p:spPr>
          <a:xfrm>
            <a:off x="4018572" y="3776135"/>
            <a:ext cx="41548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 dirty="0"/>
              <a:t>주어진 </a:t>
            </a:r>
            <a:r>
              <a:rPr kumimoji="1" lang="ko-KR" altLang="en-US" sz="2000" dirty="0">
                <a:solidFill>
                  <a:schemeClr val="accent2"/>
                </a:solidFill>
              </a:rPr>
              <a:t>목적</a:t>
            </a:r>
            <a:r>
              <a:rPr kumimoji="1" lang="ko-KR" altLang="en-US" sz="2000" dirty="0"/>
              <a:t>에 맞는 </a:t>
            </a:r>
            <a:r>
              <a:rPr kumimoji="1" lang="en-US" altLang="ko-KR" sz="2000" dirty="0">
                <a:solidFill>
                  <a:schemeClr val="accent2"/>
                </a:solidFill>
              </a:rPr>
              <a:t>Source</a:t>
            </a:r>
            <a:r>
              <a:rPr kumimoji="1" lang="ko-KR" altLang="en-US" sz="2000" dirty="0"/>
              <a:t>에 </a:t>
            </a:r>
            <a:r>
              <a:rPr kumimoji="1" lang="ko-KR" altLang="en-US" sz="2000" dirty="0">
                <a:solidFill>
                  <a:srgbClr val="C00000"/>
                </a:solidFill>
              </a:rPr>
              <a:t>집중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0C6117-597D-C743-A941-713A73600C40}"/>
              </a:ext>
            </a:extLst>
          </p:cNvPr>
          <p:cNvSpPr txBox="1"/>
          <p:nvPr/>
        </p:nvSpPr>
        <p:spPr>
          <a:xfrm>
            <a:off x="3398625" y="4523991"/>
            <a:ext cx="572464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ex) </a:t>
            </a:r>
            <a:r>
              <a:rPr kumimoji="1" lang="ko-KR" altLang="en-US" dirty="0">
                <a:solidFill>
                  <a:schemeClr val="accent2"/>
                </a:solidFill>
              </a:rPr>
              <a:t>감정 분석</a:t>
            </a:r>
            <a:r>
              <a:rPr kumimoji="1" lang="ko-KR" altLang="en-US" dirty="0"/>
              <a:t> </a:t>
            </a:r>
            <a:r>
              <a:rPr kumimoji="1" lang="en-US" altLang="ko-KR" dirty="0"/>
              <a:t>Task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Input: </a:t>
            </a:r>
            <a:r>
              <a:rPr kumimoji="1" lang="ko-KR" altLang="en-US" dirty="0"/>
              <a:t>이 영화는 감독이 진짜 잘 만든 영화인 것 같다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Output: 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B8764C-74C5-3241-84D8-103FB8EBDEEA}"/>
              </a:ext>
            </a:extLst>
          </p:cNvPr>
          <p:cNvSpPr txBox="1"/>
          <p:nvPr/>
        </p:nvSpPr>
        <p:spPr>
          <a:xfrm>
            <a:off x="269341" y="545812"/>
            <a:ext cx="50321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What is Attention Mechanism</a:t>
            </a:r>
          </a:p>
        </p:txBody>
      </p:sp>
    </p:spTree>
    <p:extLst>
      <p:ext uri="{BB962C8B-B14F-4D97-AF65-F5344CB8AC3E}">
        <p14:creationId xmlns:p14="http://schemas.microsoft.com/office/powerpoint/2010/main" val="3416607274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121C606-7B85-9345-841C-65EE607057AD}"/>
              </a:ext>
            </a:extLst>
          </p:cNvPr>
          <p:cNvSpPr txBox="1"/>
          <p:nvPr/>
        </p:nvSpPr>
        <p:spPr>
          <a:xfrm>
            <a:off x="229585" y="234121"/>
            <a:ext cx="7748147" cy="6553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800" dirty="0"/>
              <a:t>Another methods to enrich NMT performance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94DB3B-935B-C14D-870D-4B429DB4DB94}"/>
              </a:ext>
            </a:extLst>
          </p:cNvPr>
          <p:cNvSpPr txBox="1"/>
          <p:nvPr/>
        </p:nvSpPr>
        <p:spPr>
          <a:xfrm>
            <a:off x="229585" y="1157468"/>
            <a:ext cx="2105705" cy="4944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000" b="1" dirty="0">
                <a:solidFill>
                  <a:schemeClr val="accent2"/>
                </a:solidFill>
              </a:rPr>
              <a:t>Teacher Forcing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2E486C7-89C7-AD4A-A893-7CAC1327BA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0252" y="2409268"/>
            <a:ext cx="8951495" cy="2039464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8F28CFAE-6A5C-A748-88A9-750B97C36C84}"/>
              </a:ext>
            </a:extLst>
          </p:cNvPr>
          <p:cNvSpPr/>
          <p:nvPr/>
        </p:nvSpPr>
        <p:spPr>
          <a:xfrm>
            <a:off x="5380892" y="2409268"/>
            <a:ext cx="5190855" cy="3163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41AD73-D942-5243-89A3-78ED29D22833}"/>
              </a:ext>
            </a:extLst>
          </p:cNvPr>
          <p:cNvSpPr txBox="1"/>
          <p:nvPr/>
        </p:nvSpPr>
        <p:spPr>
          <a:xfrm>
            <a:off x="5354516" y="2457408"/>
            <a:ext cx="3321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W</a:t>
            </a:r>
            <a:endParaRPr kumimoji="1" lang="ko-KR" altLang="en-US" sz="12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1A6544F-9DEA-2345-BC49-8BB613245F3C}"/>
              </a:ext>
            </a:extLst>
          </p:cNvPr>
          <p:cNvSpPr/>
          <p:nvPr/>
        </p:nvSpPr>
        <p:spPr>
          <a:xfrm>
            <a:off x="6462346" y="4132385"/>
            <a:ext cx="3859823" cy="3163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3C10EFD-D631-7542-AA23-099F4E01BB19}"/>
              </a:ext>
            </a:extLst>
          </p:cNvPr>
          <p:cNvSpPr txBox="1"/>
          <p:nvPr/>
        </p:nvSpPr>
        <p:spPr>
          <a:xfrm>
            <a:off x="6498499" y="4123377"/>
            <a:ext cx="3321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W</a:t>
            </a:r>
            <a:endParaRPr kumimoji="1" lang="ko-KR" altLang="en-US" sz="1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C410723-3686-EC48-84A7-5419BDE28A09}"/>
              </a:ext>
            </a:extLst>
          </p:cNvPr>
          <p:cNvSpPr txBox="1"/>
          <p:nvPr/>
        </p:nvSpPr>
        <p:spPr>
          <a:xfrm>
            <a:off x="7961843" y="5141013"/>
            <a:ext cx="17032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dirty="0">
                <a:solidFill>
                  <a:schemeClr val="accent2"/>
                </a:solidFill>
              </a:rPr>
              <a:t>Label: W, K, X, Z</a:t>
            </a:r>
            <a:endParaRPr kumimoji="1" lang="ko-KR" altLang="en-US" sz="1600" dirty="0">
              <a:solidFill>
                <a:schemeClr val="accent2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DF8B1F-8DDA-124A-8710-9E92A71730E8}"/>
              </a:ext>
            </a:extLst>
          </p:cNvPr>
          <p:cNvSpPr txBox="1"/>
          <p:nvPr/>
        </p:nvSpPr>
        <p:spPr>
          <a:xfrm>
            <a:off x="6527353" y="2448615"/>
            <a:ext cx="2744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Z</a:t>
            </a:r>
            <a:endParaRPr kumimoji="1" lang="ko-KR" altLang="en-US" sz="1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A083111-B070-224A-BB39-EE0C94FC5F21}"/>
              </a:ext>
            </a:extLst>
          </p:cNvPr>
          <p:cNvSpPr txBox="1"/>
          <p:nvPr/>
        </p:nvSpPr>
        <p:spPr>
          <a:xfrm>
            <a:off x="7687409" y="4132385"/>
            <a:ext cx="2744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>
                <a:solidFill>
                  <a:schemeClr val="accent2"/>
                </a:solidFill>
              </a:rPr>
              <a:t>K</a:t>
            </a:r>
            <a:endParaRPr kumimoji="1" lang="ko-KR" altLang="en-US" sz="1200" dirty="0">
              <a:solidFill>
                <a:schemeClr val="accent2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CED37BD-B5EF-0A4E-BBAD-5DE669949ADC}"/>
              </a:ext>
            </a:extLst>
          </p:cNvPr>
          <p:cNvSpPr txBox="1"/>
          <p:nvPr/>
        </p:nvSpPr>
        <p:spPr>
          <a:xfrm>
            <a:off x="7687409" y="2457408"/>
            <a:ext cx="2744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Y</a:t>
            </a:r>
            <a:endParaRPr kumimoji="1"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050298203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121C606-7B85-9345-841C-65EE607057AD}"/>
              </a:ext>
            </a:extLst>
          </p:cNvPr>
          <p:cNvSpPr txBox="1"/>
          <p:nvPr/>
        </p:nvSpPr>
        <p:spPr>
          <a:xfrm>
            <a:off x="229585" y="234121"/>
            <a:ext cx="7748147" cy="6553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800" dirty="0"/>
              <a:t>Another methods to enrich NMT performance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94DB3B-935B-C14D-870D-4B429DB4DB94}"/>
              </a:ext>
            </a:extLst>
          </p:cNvPr>
          <p:cNvSpPr txBox="1"/>
          <p:nvPr/>
        </p:nvSpPr>
        <p:spPr>
          <a:xfrm>
            <a:off x="229585" y="1157468"/>
            <a:ext cx="2105705" cy="4944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000" b="1" dirty="0">
                <a:solidFill>
                  <a:schemeClr val="accent2"/>
                </a:solidFill>
              </a:rPr>
              <a:t>Teacher Forcing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2E486C7-89C7-AD4A-A893-7CAC1327BA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0252" y="2409268"/>
            <a:ext cx="8951495" cy="2039464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8F28CFAE-6A5C-A748-88A9-750B97C36C84}"/>
              </a:ext>
            </a:extLst>
          </p:cNvPr>
          <p:cNvSpPr/>
          <p:nvPr/>
        </p:nvSpPr>
        <p:spPr>
          <a:xfrm>
            <a:off x="5380892" y="2409268"/>
            <a:ext cx="5190855" cy="3163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41AD73-D942-5243-89A3-78ED29D22833}"/>
              </a:ext>
            </a:extLst>
          </p:cNvPr>
          <p:cNvSpPr txBox="1"/>
          <p:nvPr/>
        </p:nvSpPr>
        <p:spPr>
          <a:xfrm>
            <a:off x="5354516" y="2457408"/>
            <a:ext cx="3321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W</a:t>
            </a:r>
            <a:endParaRPr kumimoji="1" lang="ko-KR" altLang="en-US" sz="12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1A6544F-9DEA-2345-BC49-8BB613245F3C}"/>
              </a:ext>
            </a:extLst>
          </p:cNvPr>
          <p:cNvSpPr/>
          <p:nvPr/>
        </p:nvSpPr>
        <p:spPr>
          <a:xfrm>
            <a:off x="6462346" y="4132385"/>
            <a:ext cx="3859823" cy="3163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3C10EFD-D631-7542-AA23-099F4E01BB19}"/>
              </a:ext>
            </a:extLst>
          </p:cNvPr>
          <p:cNvSpPr txBox="1"/>
          <p:nvPr/>
        </p:nvSpPr>
        <p:spPr>
          <a:xfrm>
            <a:off x="6498499" y="4123377"/>
            <a:ext cx="3321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W</a:t>
            </a:r>
            <a:endParaRPr kumimoji="1" lang="ko-KR" altLang="en-US" sz="1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C410723-3686-EC48-84A7-5419BDE28A09}"/>
              </a:ext>
            </a:extLst>
          </p:cNvPr>
          <p:cNvSpPr txBox="1"/>
          <p:nvPr/>
        </p:nvSpPr>
        <p:spPr>
          <a:xfrm>
            <a:off x="7961843" y="5141013"/>
            <a:ext cx="17032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dirty="0">
                <a:solidFill>
                  <a:schemeClr val="accent2"/>
                </a:solidFill>
              </a:rPr>
              <a:t>Label: W, K, X, Z</a:t>
            </a:r>
            <a:endParaRPr kumimoji="1" lang="ko-KR" altLang="en-US" sz="1600" dirty="0">
              <a:solidFill>
                <a:schemeClr val="accent2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DF8B1F-8DDA-124A-8710-9E92A71730E8}"/>
              </a:ext>
            </a:extLst>
          </p:cNvPr>
          <p:cNvSpPr txBox="1"/>
          <p:nvPr/>
        </p:nvSpPr>
        <p:spPr>
          <a:xfrm>
            <a:off x="6527353" y="2448615"/>
            <a:ext cx="2744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Z</a:t>
            </a:r>
            <a:endParaRPr kumimoji="1" lang="ko-KR" altLang="en-US" sz="1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A083111-B070-224A-BB39-EE0C94FC5F21}"/>
              </a:ext>
            </a:extLst>
          </p:cNvPr>
          <p:cNvSpPr txBox="1"/>
          <p:nvPr/>
        </p:nvSpPr>
        <p:spPr>
          <a:xfrm>
            <a:off x="7687409" y="4132385"/>
            <a:ext cx="2744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>
                <a:solidFill>
                  <a:schemeClr val="accent2"/>
                </a:solidFill>
              </a:rPr>
              <a:t>K</a:t>
            </a:r>
            <a:endParaRPr kumimoji="1" lang="ko-KR" altLang="en-US" sz="1200" dirty="0">
              <a:solidFill>
                <a:schemeClr val="accent2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CED37BD-B5EF-0A4E-BBAD-5DE669949ADC}"/>
              </a:ext>
            </a:extLst>
          </p:cNvPr>
          <p:cNvSpPr txBox="1"/>
          <p:nvPr/>
        </p:nvSpPr>
        <p:spPr>
          <a:xfrm>
            <a:off x="7687409" y="2457408"/>
            <a:ext cx="2744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Y</a:t>
            </a:r>
            <a:endParaRPr kumimoji="1" lang="ko-KR" altLang="en-US" sz="12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B1530AD-1286-944A-ACEE-432FEBC0CC46}"/>
              </a:ext>
            </a:extLst>
          </p:cNvPr>
          <p:cNvSpPr txBox="1"/>
          <p:nvPr/>
        </p:nvSpPr>
        <p:spPr>
          <a:xfrm>
            <a:off x="8839830" y="4132385"/>
            <a:ext cx="2744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Y</a:t>
            </a:r>
            <a:endParaRPr kumimoji="1"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834934803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121C606-7B85-9345-841C-65EE607057AD}"/>
              </a:ext>
            </a:extLst>
          </p:cNvPr>
          <p:cNvSpPr txBox="1"/>
          <p:nvPr/>
        </p:nvSpPr>
        <p:spPr>
          <a:xfrm>
            <a:off x="229585" y="234121"/>
            <a:ext cx="7748147" cy="6553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800" dirty="0"/>
              <a:t>Another methods to enrich NMT performance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94DB3B-935B-C14D-870D-4B429DB4DB94}"/>
              </a:ext>
            </a:extLst>
          </p:cNvPr>
          <p:cNvSpPr txBox="1"/>
          <p:nvPr/>
        </p:nvSpPr>
        <p:spPr>
          <a:xfrm>
            <a:off x="229585" y="1157468"/>
            <a:ext cx="2105705" cy="4944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000" b="1" dirty="0">
                <a:solidFill>
                  <a:schemeClr val="accent2"/>
                </a:solidFill>
              </a:rPr>
              <a:t>Teacher Forcing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2E486C7-89C7-AD4A-A893-7CAC1327BA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0252" y="2409268"/>
            <a:ext cx="8951495" cy="2039464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8F28CFAE-6A5C-A748-88A9-750B97C36C84}"/>
              </a:ext>
            </a:extLst>
          </p:cNvPr>
          <p:cNvSpPr/>
          <p:nvPr/>
        </p:nvSpPr>
        <p:spPr>
          <a:xfrm>
            <a:off x="5380892" y="2409268"/>
            <a:ext cx="5190855" cy="3163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41AD73-D942-5243-89A3-78ED29D22833}"/>
              </a:ext>
            </a:extLst>
          </p:cNvPr>
          <p:cNvSpPr txBox="1"/>
          <p:nvPr/>
        </p:nvSpPr>
        <p:spPr>
          <a:xfrm>
            <a:off x="5354516" y="2457408"/>
            <a:ext cx="3321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W</a:t>
            </a:r>
            <a:endParaRPr kumimoji="1" lang="ko-KR" altLang="en-US" sz="12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1A6544F-9DEA-2345-BC49-8BB613245F3C}"/>
              </a:ext>
            </a:extLst>
          </p:cNvPr>
          <p:cNvSpPr/>
          <p:nvPr/>
        </p:nvSpPr>
        <p:spPr>
          <a:xfrm>
            <a:off x="6462346" y="4132385"/>
            <a:ext cx="3859823" cy="3163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3C10EFD-D631-7542-AA23-099F4E01BB19}"/>
              </a:ext>
            </a:extLst>
          </p:cNvPr>
          <p:cNvSpPr txBox="1"/>
          <p:nvPr/>
        </p:nvSpPr>
        <p:spPr>
          <a:xfrm>
            <a:off x="6498499" y="4123377"/>
            <a:ext cx="3321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W</a:t>
            </a:r>
            <a:endParaRPr kumimoji="1" lang="ko-KR" altLang="en-US" sz="1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C410723-3686-EC48-84A7-5419BDE28A09}"/>
              </a:ext>
            </a:extLst>
          </p:cNvPr>
          <p:cNvSpPr txBox="1"/>
          <p:nvPr/>
        </p:nvSpPr>
        <p:spPr>
          <a:xfrm>
            <a:off x="7961843" y="5141013"/>
            <a:ext cx="17032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dirty="0">
                <a:solidFill>
                  <a:schemeClr val="accent2"/>
                </a:solidFill>
              </a:rPr>
              <a:t>Label: W, K, X, Z</a:t>
            </a:r>
            <a:endParaRPr kumimoji="1" lang="ko-KR" altLang="en-US" sz="1600" dirty="0">
              <a:solidFill>
                <a:schemeClr val="accent2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DF8B1F-8DDA-124A-8710-9E92A71730E8}"/>
              </a:ext>
            </a:extLst>
          </p:cNvPr>
          <p:cNvSpPr txBox="1"/>
          <p:nvPr/>
        </p:nvSpPr>
        <p:spPr>
          <a:xfrm>
            <a:off x="6527353" y="2448615"/>
            <a:ext cx="2744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Z</a:t>
            </a:r>
            <a:endParaRPr kumimoji="1" lang="ko-KR" altLang="en-US" sz="1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A083111-B070-224A-BB39-EE0C94FC5F21}"/>
              </a:ext>
            </a:extLst>
          </p:cNvPr>
          <p:cNvSpPr txBox="1"/>
          <p:nvPr/>
        </p:nvSpPr>
        <p:spPr>
          <a:xfrm>
            <a:off x="7687409" y="4132385"/>
            <a:ext cx="2744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>
                <a:solidFill>
                  <a:schemeClr val="accent2"/>
                </a:solidFill>
              </a:rPr>
              <a:t>K</a:t>
            </a:r>
            <a:endParaRPr kumimoji="1" lang="ko-KR" altLang="en-US" sz="1200" dirty="0">
              <a:solidFill>
                <a:schemeClr val="accent2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CED37BD-B5EF-0A4E-BBAD-5DE669949ADC}"/>
              </a:ext>
            </a:extLst>
          </p:cNvPr>
          <p:cNvSpPr txBox="1"/>
          <p:nvPr/>
        </p:nvSpPr>
        <p:spPr>
          <a:xfrm>
            <a:off x="7687409" y="2457408"/>
            <a:ext cx="2744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Y</a:t>
            </a:r>
            <a:endParaRPr kumimoji="1" lang="ko-KR" altLang="en-US" sz="12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B1530AD-1286-944A-ACEE-432FEBC0CC46}"/>
              </a:ext>
            </a:extLst>
          </p:cNvPr>
          <p:cNvSpPr txBox="1"/>
          <p:nvPr/>
        </p:nvSpPr>
        <p:spPr>
          <a:xfrm>
            <a:off x="8839830" y="4132385"/>
            <a:ext cx="2744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Y</a:t>
            </a:r>
            <a:endParaRPr kumimoji="1" lang="ko-KR" alt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328561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121C606-7B85-9345-841C-65EE607057AD}"/>
              </a:ext>
            </a:extLst>
          </p:cNvPr>
          <p:cNvSpPr txBox="1"/>
          <p:nvPr/>
        </p:nvSpPr>
        <p:spPr>
          <a:xfrm>
            <a:off x="229585" y="234121"/>
            <a:ext cx="7748147" cy="6553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800" dirty="0"/>
              <a:t>Another methods to enrich NMT performance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94DB3B-935B-C14D-870D-4B429DB4DB94}"/>
              </a:ext>
            </a:extLst>
          </p:cNvPr>
          <p:cNvSpPr txBox="1"/>
          <p:nvPr/>
        </p:nvSpPr>
        <p:spPr>
          <a:xfrm>
            <a:off x="229585" y="1157468"/>
            <a:ext cx="2105705" cy="4944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000" b="1" dirty="0">
                <a:solidFill>
                  <a:schemeClr val="accent2"/>
                </a:solidFill>
              </a:rPr>
              <a:t>Teacher Forcing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2E486C7-89C7-AD4A-A893-7CAC1327BA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0252" y="2409268"/>
            <a:ext cx="8951495" cy="2039464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8F28CFAE-6A5C-A748-88A9-750B97C36C84}"/>
              </a:ext>
            </a:extLst>
          </p:cNvPr>
          <p:cNvSpPr/>
          <p:nvPr/>
        </p:nvSpPr>
        <p:spPr>
          <a:xfrm>
            <a:off x="5380892" y="2409268"/>
            <a:ext cx="5190855" cy="3163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41AD73-D942-5243-89A3-78ED29D22833}"/>
              </a:ext>
            </a:extLst>
          </p:cNvPr>
          <p:cNvSpPr txBox="1"/>
          <p:nvPr/>
        </p:nvSpPr>
        <p:spPr>
          <a:xfrm>
            <a:off x="5354516" y="2457408"/>
            <a:ext cx="3321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W</a:t>
            </a:r>
            <a:endParaRPr kumimoji="1" lang="ko-KR" altLang="en-US" sz="12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1A6544F-9DEA-2345-BC49-8BB613245F3C}"/>
              </a:ext>
            </a:extLst>
          </p:cNvPr>
          <p:cNvSpPr/>
          <p:nvPr/>
        </p:nvSpPr>
        <p:spPr>
          <a:xfrm>
            <a:off x="6462346" y="4132385"/>
            <a:ext cx="3859823" cy="3163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3C10EFD-D631-7542-AA23-099F4E01BB19}"/>
              </a:ext>
            </a:extLst>
          </p:cNvPr>
          <p:cNvSpPr txBox="1"/>
          <p:nvPr/>
        </p:nvSpPr>
        <p:spPr>
          <a:xfrm>
            <a:off x="6498499" y="4123377"/>
            <a:ext cx="3321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W</a:t>
            </a:r>
            <a:endParaRPr kumimoji="1" lang="ko-KR" altLang="en-US" sz="1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C410723-3686-EC48-84A7-5419BDE28A09}"/>
              </a:ext>
            </a:extLst>
          </p:cNvPr>
          <p:cNvSpPr txBox="1"/>
          <p:nvPr/>
        </p:nvSpPr>
        <p:spPr>
          <a:xfrm>
            <a:off x="7961843" y="5141013"/>
            <a:ext cx="17032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dirty="0">
                <a:solidFill>
                  <a:schemeClr val="accent2"/>
                </a:solidFill>
              </a:rPr>
              <a:t>Label: W, K, X, Z</a:t>
            </a:r>
            <a:endParaRPr kumimoji="1" lang="ko-KR" altLang="en-US" sz="1600" dirty="0">
              <a:solidFill>
                <a:schemeClr val="accent2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DF8B1F-8DDA-124A-8710-9E92A71730E8}"/>
              </a:ext>
            </a:extLst>
          </p:cNvPr>
          <p:cNvSpPr txBox="1"/>
          <p:nvPr/>
        </p:nvSpPr>
        <p:spPr>
          <a:xfrm>
            <a:off x="6527353" y="2448615"/>
            <a:ext cx="2744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Z</a:t>
            </a:r>
            <a:endParaRPr kumimoji="1" lang="ko-KR" altLang="en-US" sz="1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A083111-B070-224A-BB39-EE0C94FC5F21}"/>
              </a:ext>
            </a:extLst>
          </p:cNvPr>
          <p:cNvSpPr txBox="1"/>
          <p:nvPr/>
        </p:nvSpPr>
        <p:spPr>
          <a:xfrm>
            <a:off x="7687409" y="4132385"/>
            <a:ext cx="2744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>
                <a:solidFill>
                  <a:schemeClr val="accent2"/>
                </a:solidFill>
              </a:rPr>
              <a:t>K</a:t>
            </a:r>
            <a:endParaRPr kumimoji="1" lang="ko-KR" altLang="en-US" sz="1200" dirty="0">
              <a:solidFill>
                <a:schemeClr val="accent2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CED37BD-B5EF-0A4E-BBAD-5DE669949ADC}"/>
              </a:ext>
            </a:extLst>
          </p:cNvPr>
          <p:cNvSpPr txBox="1"/>
          <p:nvPr/>
        </p:nvSpPr>
        <p:spPr>
          <a:xfrm>
            <a:off x="7687409" y="2457408"/>
            <a:ext cx="2744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Y</a:t>
            </a:r>
            <a:endParaRPr kumimoji="1" lang="ko-KR" altLang="en-US" sz="12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B1530AD-1286-944A-ACEE-432FEBC0CC46}"/>
              </a:ext>
            </a:extLst>
          </p:cNvPr>
          <p:cNvSpPr txBox="1"/>
          <p:nvPr/>
        </p:nvSpPr>
        <p:spPr>
          <a:xfrm>
            <a:off x="8839830" y="4132385"/>
            <a:ext cx="2744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Y</a:t>
            </a:r>
            <a:endParaRPr kumimoji="1" lang="ko-KR" alt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2443DA8-9FE5-B84B-8120-7DF128AD5F96}"/>
              </a:ext>
            </a:extLst>
          </p:cNvPr>
          <p:cNvSpPr txBox="1"/>
          <p:nvPr/>
        </p:nvSpPr>
        <p:spPr>
          <a:xfrm>
            <a:off x="8810010" y="2428941"/>
            <a:ext cx="3257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M</a:t>
            </a:r>
            <a:endParaRPr kumimoji="1"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495636190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121C606-7B85-9345-841C-65EE607057AD}"/>
              </a:ext>
            </a:extLst>
          </p:cNvPr>
          <p:cNvSpPr txBox="1"/>
          <p:nvPr/>
        </p:nvSpPr>
        <p:spPr>
          <a:xfrm>
            <a:off x="229585" y="234121"/>
            <a:ext cx="7748147" cy="6553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800" dirty="0"/>
              <a:t>Another methods to enrich NMT performance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94DB3B-935B-C14D-870D-4B429DB4DB94}"/>
              </a:ext>
            </a:extLst>
          </p:cNvPr>
          <p:cNvSpPr txBox="1"/>
          <p:nvPr/>
        </p:nvSpPr>
        <p:spPr>
          <a:xfrm>
            <a:off x="229585" y="1157468"/>
            <a:ext cx="2105705" cy="4944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000" b="1" dirty="0">
                <a:solidFill>
                  <a:schemeClr val="accent2"/>
                </a:solidFill>
              </a:rPr>
              <a:t>Teacher Forcing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2E486C7-89C7-AD4A-A893-7CAC1327BA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0252" y="2409268"/>
            <a:ext cx="8951495" cy="2039464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8F28CFAE-6A5C-A748-88A9-750B97C36C84}"/>
              </a:ext>
            </a:extLst>
          </p:cNvPr>
          <p:cNvSpPr/>
          <p:nvPr/>
        </p:nvSpPr>
        <p:spPr>
          <a:xfrm>
            <a:off x="5380892" y="2409268"/>
            <a:ext cx="5190855" cy="3163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41AD73-D942-5243-89A3-78ED29D22833}"/>
              </a:ext>
            </a:extLst>
          </p:cNvPr>
          <p:cNvSpPr txBox="1"/>
          <p:nvPr/>
        </p:nvSpPr>
        <p:spPr>
          <a:xfrm>
            <a:off x="5354516" y="2457408"/>
            <a:ext cx="3321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W</a:t>
            </a:r>
            <a:endParaRPr kumimoji="1" lang="ko-KR" altLang="en-US" sz="12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1A6544F-9DEA-2345-BC49-8BB613245F3C}"/>
              </a:ext>
            </a:extLst>
          </p:cNvPr>
          <p:cNvSpPr/>
          <p:nvPr/>
        </p:nvSpPr>
        <p:spPr>
          <a:xfrm>
            <a:off x="6462346" y="4132385"/>
            <a:ext cx="3859823" cy="3163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3C10EFD-D631-7542-AA23-099F4E01BB19}"/>
              </a:ext>
            </a:extLst>
          </p:cNvPr>
          <p:cNvSpPr txBox="1"/>
          <p:nvPr/>
        </p:nvSpPr>
        <p:spPr>
          <a:xfrm>
            <a:off x="6498499" y="4123377"/>
            <a:ext cx="3321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W</a:t>
            </a:r>
            <a:endParaRPr kumimoji="1" lang="ko-KR" altLang="en-US" sz="1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C410723-3686-EC48-84A7-5419BDE28A09}"/>
              </a:ext>
            </a:extLst>
          </p:cNvPr>
          <p:cNvSpPr txBox="1"/>
          <p:nvPr/>
        </p:nvSpPr>
        <p:spPr>
          <a:xfrm>
            <a:off x="7961843" y="5141013"/>
            <a:ext cx="17032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dirty="0">
                <a:solidFill>
                  <a:schemeClr val="accent2"/>
                </a:solidFill>
              </a:rPr>
              <a:t>Label: W, K, X, Z</a:t>
            </a:r>
            <a:endParaRPr kumimoji="1" lang="ko-KR" altLang="en-US" sz="1600" dirty="0">
              <a:solidFill>
                <a:schemeClr val="accent2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DF8B1F-8DDA-124A-8710-9E92A71730E8}"/>
              </a:ext>
            </a:extLst>
          </p:cNvPr>
          <p:cNvSpPr txBox="1"/>
          <p:nvPr/>
        </p:nvSpPr>
        <p:spPr>
          <a:xfrm>
            <a:off x="6527353" y="2448615"/>
            <a:ext cx="2744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Z</a:t>
            </a:r>
            <a:endParaRPr kumimoji="1" lang="ko-KR" altLang="en-US" sz="1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A083111-B070-224A-BB39-EE0C94FC5F21}"/>
              </a:ext>
            </a:extLst>
          </p:cNvPr>
          <p:cNvSpPr txBox="1"/>
          <p:nvPr/>
        </p:nvSpPr>
        <p:spPr>
          <a:xfrm>
            <a:off x="7687409" y="4132385"/>
            <a:ext cx="2744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>
                <a:solidFill>
                  <a:schemeClr val="accent2"/>
                </a:solidFill>
              </a:rPr>
              <a:t>K</a:t>
            </a:r>
            <a:endParaRPr kumimoji="1" lang="ko-KR" altLang="en-US" sz="1200" dirty="0">
              <a:solidFill>
                <a:schemeClr val="accent2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CED37BD-B5EF-0A4E-BBAD-5DE669949ADC}"/>
              </a:ext>
            </a:extLst>
          </p:cNvPr>
          <p:cNvSpPr txBox="1"/>
          <p:nvPr/>
        </p:nvSpPr>
        <p:spPr>
          <a:xfrm>
            <a:off x="7687409" y="2457408"/>
            <a:ext cx="2744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Y</a:t>
            </a:r>
            <a:endParaRPr kumimoji="1" lang="ko-KR" altLang="en-US" sz="12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B1530AD-1286-944A-ACEE-432FEBC0CC46}"/>
              </a:ext>
            </a:extLst>
          </p:cNvPr>
          <p:cNvSpPr txBox="1"/>
          <p:nvPr/>
        </p:nvSpPr>
        <p:spPr>
          <a:xfrm>
            <a:off x="8839830" y="4132385"/>
            <a:ext cx="2744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Y</a:t>
            </a:r>
            <a:endParaRPr kumimoji="1" lang="ko-KR" alt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2443DA8-9FE5-B84B-8120-7DF128AD5F96}"/>
              </a:ext>
            </a:extLst>
          </p:cNvPr>
          <p:cNvSpPr txBox="1"/>
          <p:nvPr/>
        </p:nvSpPr>
        <p:spPr>
          <a:xfrm>
            <a:off x="8810010" y="2428941"/>
            <a:ext cx="3257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M</a:t>
            </a:r>
            <a:endParaRPr kumimoji="1" lang="ko-KR" altLang="en-US" sz="12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38C5A63-ECBD-854F-885D-DD8F0633F5B6}"/>
              </a:ext>
            </a:extLst>
          </p:cNvPr>
          <p:cNvSpPr txBox="1"/>
          <p:nvPr/>
        </p:nvSpPr>
        <p:spPr>
          <a:xfrm>
            <a:off x="9967155" y="4132384"/>
            <a:ext cx="3257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M</a:t>
            </a:r>
            <a:endParaRPr kumimoji="1"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457610135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121C606-7B85-9345-841C-65EE607057AD}"/>
              </a:ext>
            </a:extLst>
          </p:cNvPr>
          <p:cNvSpPr txBox="1"/>
          <p:nvPr/>
        </p:nvSpPr>
        <p:spPr>
          <a:xfrm>
            <a:off x="229585" y="234121"/>
            <a:ext cx="7748147" cy="6553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800" dirty="0"/>
              <a:t>Another methods to enrich NMT performance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94DB3B-935B-C14D-870D-4B429DB4DB94}"/>
              </a:ext>
            </a:extLst>
          </p:cNvPr>
          <p:cNvSpPr txBox="1"/>
          <p:nvPr/>
        </p:nvSpPr>
        <p:spPr>
          <a:xfrm>
            <a:off x="229585" y="1157468"/>
            <a:ext cx="2105705" cy="4944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000" b="1" dirty="0">
                <a:solidFill>
                  <a:schemeClr val="accent2"/>
                </a:solidFill>
              </a:rPr>
              <a:t>Teacher Forcing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2E486C7-89C7-AD4A-A893-7CAC1327BA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0252" y="2409268"/>
            <a:ext cx="8951495" cy="2039464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8F28CFAE-6A5C-A748-88A9-750B97C36C84}"/>
              </a:ext>
            </a:extLst>
          </p:cNvPr>
          <p:cNvSpPr/>
          <p:nvPr/>
        </p:nvSpPr>
        <p:spPr>
          <a:xfrm>
            <a:off x="5380892" y="2409268"/>
            <a:ext cx="5190855" cy="3163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41AD73-D942-5243-89A3-78ED29D22833}"/>
              </a:ext>
            </a:extLst>
          </p:cNvPr>
          <p:cNvSpPr txBox="1"/>
          <p:nvPr/>
        </p:nvSpPr>
        <p:spPr>
          <a:xfrm>
            <a:off x="5354516" y="2457408"/>
            <a:ext cx="3321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W</a:t>
            </a:r>
            <a:endParaRPr kumimoji="1" lang="ko-KR" altLang="en-US" sz="12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1A6544F-9DEA-2345-BC49-8BB613245F3C}"/>
              </a:ext>
            </a:extLst>
          </p:cNvPr>
          <p:cNvSpPr/>
          <p:nvPr/>
        </p:nvSpPr>
        <p:spPr>
          <a:xfrm>
            <a:off x="6462346" y="4132385"/>
            <a:ext cx="3859823" cy="3163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3C10EFD-D631-7542-AA23-099F4E01BB19}"/>
              </a:ext>
            </a:extLst>
          </p:cNvPr>
          <p:cNvSpPr txBox="1"/>
          <p:nvPr/>
        </p:nvSpPr>
        <p:spPr>
          <a:xfrm>
            <a:off x="6498499" y="4123377"/>
            <a:ext cx="3321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W</a:t>
            </a:r>
            <a:endParaRPr kumimoji="1" lang="ko-KR" altLang="en-US" sz="1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C410723-3686-EC48-84A7-5419BDE28A09}"/>
              </a:ext>
            </a:extLst>
          </p:cNvPr>
          <p:cNvSpPr txBox="1"/>
          <p:nvPr/>
        </p:nvSpPr>
        <p:spPr>
          <a:xfrm>
            <a:off x="7961843" y="5141013"/>
            <a:ext cx="17032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dirty="0">
                <a:solidFill>
                  <a:schemeClr val="accent2"/>
                </a:solidFill>
              </a:rPr>
              <a:t>Label: W, K, X, Z</a:t>
            </a:r>
            <a:endParaRPr kumimoji="1" lang="ko-KR" altLang="en-US" sz="1600" dirty="0">
              <a:solidFill>
                <a:schemeClr val="accent2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DF8B1F-8DDA-124A-8710-9E92A71730E8}"/>
              </a:ext>
            </a:extLst>
          </p:cNvPr>
          <p:cNvSpPr txBox="1"/>
          <p:nvPr/>
        </p:nvSpPr>
        <p:spPr>
          <a:xfrm>
            <a:off x="6527353" y="2448615"/>
            <a:ext cx="2744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Z</a:t>
            </a:r>
            <a:endParaRPr kumimoji="1" lang="ko-KR" altLang="en-US" sz="1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A083111-B070-224A-BB39-EE0C94FC5F21}"/>
              </a:ext>
            </a:extLst>
          </p:cNvPr>
          <p:cNvSpPr txBox="1"/>
          <p:nvPr/>
        </p:nvSpPr>
        <p:spPr>
          <a:xfrm>
            <a:off x="7687409" y="4132385"/>
            <a:ext cx="2744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>
                <a:solidFill>
                  <a:schemeClr val="accent2"/>
                </a:solidFill>
              </a:rPr>
              <a:t>K</a:t>
            </a:r>
            <a:endParaRPr kumimoji="1" lang="ko-KR" altLang="en-US" sz="1200" dirty="0">
              <a:solidFill>
                <a:schemeClr val="accent2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CED37BD-B5EF-0A4E-BBAD-5DE669949ADC}"/>
              </a:ext>
            </a:extLst>
          </p:cNvPr>
          <p:cNvSpPr txBox="1"/>
          <p:nvPr/>
        </p:nvSpPr>
        <p:spPr>
          <a:xfrm>
            <a:off x="7687409" y="2457408"/>
            <a:ext cx="2744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Y</a:t>
            </a:r>
            <a:endParaRPr kumimoji="1" lang="ko-KR" altLang="en-US" sz="12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B1530AD-1286-944A-ACEE-432FEBC0CC46}"/>
              </a:ext>
            </a:extLst>
          </p:cNvPr>
          <p:cNvSpPr txBox="1"/>
          <p:nvPr/>
        </p:nvSpPr>
        <p:spPr>
          <a:xfrm>
            <a:off x="8839830" y="4132385"/>
            <a:ext cx="2744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Y</a:t>
            </a:r>
            <a:endParaRPr kumimoji="1" lang="ko-KR" alt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2443DA8-9FE5-B84B-8120-7DF128AD5F96}"/>
              </a:ext>
            </a:extLst>
          </p:cNvPr>
          <p:cNvSpPr txBox="1"/>
          <p:nvPr/>
        </p:nvSpPr>
        <p:spPr>
          <a:xfrm>
            <a:off x="8810010" y="2428941"/>
            <a:ext cx="3257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M</a:t>
            </a:r>
            <a:endParaRPr kumimoji="1" lang="ko-KR" altLang="en-US" sz="12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38C5A63-ECBD-854F-885D-DD8F0633F5B6}"/>
              </a:ext>
            </a:extLst>
          </p:cNvPr>
          <p:cNvSpPr txBox="1"/>
          <p:nvPr/>
        </p:nvSpPr>
        <p:spPr>
          <a:xfrm>
            <a:off x="9967155" y="4132384"/>
            <a:ext cx="3257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>
                <a:solidFill>
                  <a:schemeClr val="accent2"/>
                </a:solidFill>
              </a:rPr>
              <a:t>M</a:t>
            </a:r>
            <a:endParaRPr kumimoji="1" lang="ko-KR" altLang="en-US" sz="12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1047561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121C606-7B85-9345-841C-65EE607057AD}"/>
              </a:ext>
            </a:extLst>
          </p:cNvPr>
          <p:cNvSpPr txBox="1"/>
          <p:nvPr/>
        </p:nvSpPr>
        <p:spPr>
          <a:xfrm>
            <a:off x="229585" y="234121"/>
            <a:ext cx="7748147" cy="6553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800" dirty="0"/>
              <a:t>Another methods to enrich NMT performance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94DB3B-935B-C14D-870D-4B429DB4DB94}"/>
              </a:ext>
            </a:extLst>
          </p:cNvPr>
          <p:cNvSpPr txBox="1"/>
          <p:nvPr/>
        </p:nvSpPr>
        <p:spPr>
          <a:xfrm>
            <a:off x="229585" y="1157468"/>
            <a:ext cx="2105705" cy="4944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000" b="1" dirty="0">
                <a:solidFill>
                  <a:schemeClr val="accent2"/>
                </a:solidFill>
              </a:rPr>
              <a:t>Teacher Forcing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2E486C7-89C7-AD4A-A893-7CAC1327BA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0252" y="2409268"/>
            <a:ext cx="8951495" cy="2039464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8F28CFAE-6A5C-A748-88A9-750B97C36C84}"/>
              </a:ext>
            </a:extLst>
          </p:cNvPr>
          <p:cNvSpPr/>
          <p:nvPr/>
        </p:nvSpPr>
        <p:spPr>
          <a:xfrm>
            <a:off x="5380892" y="2409268"/>
            <a:ext cx="5190855" cy="3163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41AD73-D942-5243-89A3-78ED29D22833}"/>
              </a:ext>
            </a:extLst>
          </p:cNvPr>
          <p:cNvSpPr txBox="1"/>
          <p:nvPr/>
        </p:nvSpPr>
        <p:spPr>
          <a:xfrm>
            <a:off x="5354516" y="2457408"/>
            <a:ext cx="3321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W</a:t>
            </a:r>
            <a:endParaRPr kumimoji="1" lang="ko-KR" altLang="en-US" sz="12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1A6544F-9DEA-2345-BC49-8BB613245F3C}"/>
              </a:ext>
            </a:extLst>
          </p:cNvPr>
          <p:cNvSpPr/>
          <p:nvPr/>
        </p:nvSpPr>
        <p:spPr>
          <a:xfrm>
            <a:off x="6462346" y="4132385"/>
            <a:ext cx="3859823" cy="3163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3C10EFD-D631-7542-AA23-099F4E01BB19}"/>
              </a:ext>
            </a:extLst>
          </p:cNvPr>
          <p:cNvSpPr txBox="1"/>
          <p:nvPr/>
        </p:nvSpPr>
        <p:spPr>
          <a:xfrm>
            <a:off x="6498499" y="4123377"/>
            <a:ext cx="3321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W</a:t>
            </a:r>
            <a:endParaRPr kumimoji="1" lang="ko-KR" altLang="en-US" sz="1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C410723-3686-EC48-84A7-5419BDE28A09}"/>
              </a:ext>
            </a:extLst>
          </p:cNvPr>
          <p:cNvSpPr txBox="1"/>
          <p:nvPr/>
        </p:nvSpPr>
        <p:spPr>
          <a:xfrm>
            <a:off x="7961843" y="5141013"/>
            <a:ext cx="17032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dirty="0">
                <a:solidFill>
                  <a:schemeClr val="accent2"/>
                </a:solidFill>
              </a:rPr>
              <a:t>Label: W, K, X, Z</a:t>
            </a:r>
            <a:endParaRPr kumimoji="1" lang="ko-KR" altLang="en-US" sz="1600" dirty="0">
              <a:solidFill>
                <a:schemeClr val="accent2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DF8B1F-8DDA-124A-8710-9E92A71730E8}"/>
              </a:ext>
            </a:extLst>
          </p:cNvPr>
          <p:cNvSpPr txBox="1"/>
          <p:nvPr/>
        </p:nvSpPr>
        <p:spPr>
          <a:xfrm>
            <a:off x="6527353" y="2448615"/>
            <a:ext cx="2744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Z</a:t>
            </a:r>
            <a:endParaRPr kumimoji="1" lang="ko-KR" altLang="en-US" sz="1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A083111-B070-224A-BB39-EE0C94FC5F21}"/>
              </a:ext>
            </a:extLst>
          </p:cNvPr>
          <p:cNvSpPr txBox="1"/>
          <p:nvPr/>
        </p:nvSpPr>
        <p:spPr>
          <a:xfrm>
            <a:off x="7687409" y="4132385"/>
            <a:ext cx="2744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>
                <a:solidFill>
                  <a:schemeClr val="accent2"/>
                </a:solidFill>
              </a:rPr>
              <a:t>K</a:t>
            </a:r>
            <a:endParaRPr kumimoji="1" lang="ko-KR" altLang="en-US" sz="1200" dirty="0">
              <a:solidFill>
                <a:schemeClr val="accent2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CED37BD-B5EF-0A4E-BBAD-5DE669949ADC}"/>
              </a:ext>
            </a:extLst>
          </p:cNvPr>
          <p:cNvSpPr txBox="1"/>
          <p:nvPr/>
        </p:nvSpPr>
        <p:spPr>
          <a:xfrm>
            <a:off x="7687409" y="2457408"/>
            <a:ext cx="2744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Y</a:t>
            </a:r>
            <a:endParaRPr kumimoji="1" lang="ko-KR" altLang="en-US" sz="12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B1530AD-1286-944A-ACEE-432FEBC0CC46}"/>
              </a:ext>
            </a:extLst>
          </p:cNvPr>
          <p:cNvSpPr txBox="1"/>
          <p:nvPr/>
        </p:nvSpPr>
        <p:spPr>
          <a:xfrm>
            <a:off x="8839830" y="4132385"/>
            <a:ext cx="2744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Y</a:t>
            </a:r>
            <a:endParaRPr kumimoji="1" lang="ko-KR" alt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2443DA8-9FE5-B84B-8120-7DF128AD5F96}"/>
              </a:ext>
            </a:extLst>
          </p:cNvPr>
          <p:cNvSpPr txBox="1"/>
          <p:nvPr/>
        </p:nvSpPr>
        <p:spPr>
          <a:xfrm>
            <a:off x="8810010" y="2428941"/>
            <a:ext cx="3257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M</a:t>
            </a:r>
            <a:endParaRPr kumimoji="1" lang="ko-KR" altLang="en-US" sz="12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38C5A63-ECBD-854F-885D-DD8F0633F5B6}"/>
              </a:ext>
            </a:extLst>
          </p:cNvPr>
          <p:cNvSpPr txBox="1"/>
          <p:nvPr/>
        </p:nvSpPr>
        <p:spPr>
          <a:xfrm>
            <a:off x="9992251" y="4132384"/>
            <a:ext cx="2744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>
                <a:solidFill>
                  <a:schemeClr val="accent2"/>
                </a:solidFill>
              </a:rPr>
              <a:t>Z</a:t>
            </a:r>
            <a:endParaRPr kumimoji="1" lang="ko-KR" altLang="en-US" sz="12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4569107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121C606-7B85-9345-841C-65EE607057AD}"/>
              </a:ext>
            </a:extLst>
          </p:cNvPr>
          <p:cNvSpPr txBox="1"/>
          <p:nvPr/>
        </p:nvSpPr>
        <p:spPr>
          <a:xfrm>
            <a:off x="229585" y="234121"/>
            <a:ext cx="7748147" cy="6553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800" dirty="0"/>
              <a:t>Another methods to enrich NMT performance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94DB3B-935B-C14D-870D-4B429DB4DB94}"/>
              </a:ext>
            </a:extLst>
          </p:cNvPr>
          <p:cNvSpPr txBox="1"/>
          <p:nvPr/>
        </p:nvSpPr>
        <p:spPr>
          <a:xfrm>
            <a:off x="229585" y="1157468"/>
            <a:ext cx="2105705" cy="4944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000" b="1" dirty="0">
                <a:solidFill>
                  <a:schemeClr val="accent2"/>
                </a:solidFill>
              </a:rPr>
              <a:t>Teacher Forcing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2E486C7-89C7-AD4A-A893-7CAC1327BA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0252" y="2409268"/>
            <a:ext cx="8951495" cy="2039464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8F28CFAE-6A5C-A748-88A9-750B97C36C84}"/>
              </a:ext>
            </a:extLst>
          </p:cNvPr>
          <p:cNvSpPr/>
          <p:nvPr/>
        </p:nvSpPr>
        <p:spPr>
          <a:xfrm>
            <a:off x="5380892" y="2409268"/>
            <a:ext cx="5190855" cy="3163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41AD73-D942-5243-89A3-78ED29D22833}"/>
              </a:ext>
            </a:extLst>
          </p:cNvPr>
          <p:cNvSpPr txBox="1"/>
          <p:nvPr/>
        </p:nvSpPr>
        <p:spPr>
          <a:xfrm>
            <a:off x="5354516" y="2457408"/>
            <a:ext cx="3321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W</a:t>
            </a:r>
            <a:endParaRPr kumimoji="1" lang="ko-KR" altLang="en-US" sz="12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1A6544F-9DEA-2345-BC49-8BB613245F3C}"/>
              </a:ext>
            </a:extLst>
          </p:cNvPr>
          <p:cNvSpPr/>
          <p:nvPr/>
        </p:nvSpPr>
        <p:spPr>
          <a:xfrm>
            <a:off x="6462346" y="4132385"/>
            <a:ext cx="3859823" cy="3163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3C10EFD-D631-7542-AA23-099F4E01BB19}"/>
              </a:ext>
            </a:extLst>
          </p:cNvPr>
          <p:cNvSpPr txBox="1"/>
          <p:nvPr/>
        </p:nvSpPr>
        <p:spPr>
          <a:xfrm>
            <a:off x="6498499" y="4123377"/>
            <a:ext cx="3321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W</a:t>
            </a:r>
            <a:endParaRPr kumimoji="1" lang="ko-KR" altLang="en-US" sz="1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C410723-3686-EC48-84A7-5419BDE28A09}"/>
              </a:ext>
            </a:extLst>
          </p:cNvPr>
          <p:cNvSpPr txBox="1"/>
          <p:nvPr/>
        </p:nvSpPr>
        <p:spPr>
          <a:xfrm>
            <a:off x="7961843" y="5141013"/>
            <a:ext cx="17032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dirty="0">
                <a:solidFill>
                  <a:schemeClr val="accent2"/>
                </a:solidFill>
              </a:rPr>
              <a:t>Label: W, K, X, Z</a:t>
            </a:r>
            <a:endParaRPr kumimoji="1" lang="ko-KR" altLang="en-US" sz="1600" dirty="0">
              <a:solidFill>
                <a:schemeClr val="accent2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DF8B1F-8DDA-124A-8710-9E92A71730E8}"/>
              </a:ext>
            </a:extLst>
          </p:cNvPr>
          <p:cNvSpPr txBox="1"/>
          <p:nvPr/>
        </p:nvSpPr>
        <p:spPr>
          <a:xfrm>
            <a:off x="6527353" y="2448615"/>
            <a:ext cx="2744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Z</a:t>
            </a:r>
            <a:endParaRPr kumimoji="1" lang="ko-KR" altLang="en-US" sz="1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A083111-B070-224A-BB39-EE0C94FC5F21}"/>
              </a:ext>
            </a:extLst>
          </p:cNvPr>
          <p:cNvSpPr txBox="1"/>
          <p:nvPr/>
        </p:nvSpPr>
        <p:spPr>
          <a:xfrm>
            <a:off x="7687409" y="4132385"/>
            <a:ext cx="2744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>
                <a:solidFill>
                  <a:schemeClr val="accent2"/>
                </a:solidFill>
              </a:rPr>
              <a:t>K</a:t>
            </a:r>
            <a:endParaRPr kumimoji="1" lang="ko-KR" altLang="en-US" sz="1200" dirty="0">
              <a:solidFill>
                <a:schemeClr val="accent2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CED37BD-B5EF-0A4E-BBAD-5DE669949ADC}"/>
              </a:ext>
            </a:extLst>
          </p:cNvPr>
          <p:cNvSpPr txBox="1"/>
          <p:nvPr/>
        </p:nvSpPr>
        <p:spPr>
          <a:xfrm>
            <a:off x="7687409" y="2457408"/>
            <a:ext cx="2744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Y</a:t>
            </a:r>
            <a:endParaRPr kumimoji="1" lang="ko-KR" altLang="en-US" sz="12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B1530AD-1286-944A-ACEE-432FEBC0CC46}"/>
              </a:ext>
            </a:extLst>
          </p:cNvPr>
          <p:cNvSpPr txBox="1"/>
          <p:nvPr/>
        </p:nvSpPr>
        <p:spPr>
          <a:xfrm>
            <a:off x="8839830" y="4132385"/>
            <a:ext cx="2744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Y</a:t>
            </a:r>
            <a:endParaRPr kumimoji="1" lang="ko-KR" alt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2443DA8-9FE5-B84B-8120-7DF128AD5F96}"/>
              </a:ext>
            </a:extLst>
          </p:cNvPr>
          <p:cNvSpPr txBox="1"/>
          <p:nvPr/>
        </p:nvSpPr>
        <p:spPr>
          <a:xfrm>
            <a:off x="8810010" y="2428941"/>
            <a:ext cx="3257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M</a:t>
            </a:r>
            <a:endParaRPr kumimoji="1" lang="ko-KR" altLang="en-US" sz="12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38C5A63-ECBD-854F-885D-DD8F0633F5B6}"/>
              </a:ext>
            </a:extLst>
          </p:cNvPr>
          <p:cNvSpPr txBox="1"/>
          <p:nvPr/>
        </p:nvSpPr>
        <p:spPr>
          <a:xfrm>
            <a:off x="9992251" y="4132384"/>
            <a:ext cx="2744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>
                <a:solidFill>
                  <a:schemeClr val="accent2"/>
                </a:solidFill>
              </a:rPr>
              <a:t>Z</a:t>
            </a:r>
            <a:endParaRPr kumimoji="1" lang="ko-KR" altLang="en-US" sz="1200" dirty="0">
              <a:solidFill>
                <a:schemeClr val="accent2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816EC76-AAD2-4D41-891A-E8F17C8D0365}"/>
              </a:ext>
            </a:extLst>
          </p:cNvPr>
          <p:cNvSpPr txBox="1"/>
          <p:nvPr/>
        </p:nvSpPr>
        <p:spPr>
          <a:xfrm>
            <a:off x="9788669" y="2428941"/>
            <a:ext cx="6815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&lt;EOS&gt;</a:t>
            </a:r>
            <a:endParaRPr kumimoji="1"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197669421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121C606-7B85-9345-841C-65EE607057AD}"/>
              </a:ext>
            </a:extLst>
          </p:cNvPr>
          <p:cNvSpPr txBox="1"/>
          <p:nvPr/>
        </p:nvSpPr>
        <p:spPr>
          <a:xfrm>
            <a:off x="229585" y="234121"/>
            <a:ext cx="7748147" cy="6553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800" dirty="0"/>
              <a:t>Another methods to enrich NMT performance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94DB3B-935B-C14D-870D-4B429DB4DB94}"/>
              </a:ext>
            </a:extLst>
          </p:cNvPr>
          <p:cNvSpPr txBox="1"/>
          <p:nvPr/>
        </p:nvSpPr>
        <p:spPr>
          <a:xfrm>
            <a:off x="229585" y="1157468"/>
            <a:ext cx="1762342" cy="4944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000" b="1" dirty="0">
                <a:solidFill>
                  <a:schemeClr val="accent2"/>
                </a:solidFill>
              </a:rPr>
              <a:t>Beam Search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C3009F-36C2-4A41-A033-D036C46C052F}"/>
              </a:ext>
            </a:extLst>
          </p:cNvPr>
          <p:cNvSpPr txBox="1"/>
          <p:nvPr/>
        </p:nvSpPr>
        <p:spPr>
          <a:xfrm>
            <a:off x="527538" y="1735271"/>
            <a:ext cx="45179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600" dirty="0"/>
              <a:t>기존의 </a:t>
            </a:r>
            <a:r>
              <a:rPr kumimoji="1" lang="en-US" altLang="ko-KR" sz="1600" dirty="0"/>
              <a:t>greedy</a:t>
            </a:r>
            <a:r>
              <a:rPr kumimoji="1" lang="ko-KR" altLang="en-US" sz="1600" dirty="0"/>
              <a:t>한 방법의 </a:t>
            </a:r>
            <a:r>
              <a:rPr kumimoji="1" lang="en-US" altLang="ko-KR" sz="1600" dirty="0"/>
              <a:t>decoding </a:t>
            </a:r>
            <a:r>
              <a:rPr kumimoji="1" lang="ko-KR" altLang="en-US" sz="1600" dirty="0"/>
              <a:t>방식의 대안</a:t>
            </a:r>
          </a:p>
        </p:txBody>
      </p:sp>
    </p:spTree>
    <p:extLst>
      <p:ext uri="{BB962C8B-B14F-4D97-AF65-F5344CB8AC3E}">
        <p14:creationId xmlns:p14="http://schemas.microsoft.com/office/powerpoint/2010/main" val="2964074795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3A85C77-6F67-4746-960A-EB54F86D9E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8566"/>
          <a:stretch/>
        </p:blipFill>
        <p:spPr>
          <a:xfrm>
            <a:off x="3367453" y="677875"/>
            <a:ext cx="518748" cy="604271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121C606-7B85-9345-841C-65EE607057AD}"/>
              </a:ext>
            </a:extLst>
          </p:cNvPr>
          <p:cNvSpPr txBox="1"/>
          <p:nvPr/>
        </p:nvSpPr>
        <p:spPr>
          <a:xfrm>
            <a:off x="229585" y="234121"/>
            <a:ext cx="7748147" cy="6553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800" dirty="0"/>
              <a:t>Another methods to enrich NMT performance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94DB3B-935B-C14D-870D-4B429DB4DB94}"/>
              </a:ext>
            </a:extLst>
          </p:cNvPr>
          <p:cNvSpPr txBox="1"/>
          <p:nvPr/>
        </p:nvSpPr>
        <p:spPr>
          <a:xfrm>
            <a:off x="229585" y="1157468"/>
            <a:ext cx="1762342" cy="4944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000" b="1" dirty="0">
                <a:solidFill>
                  <a:schemeClr val="accent2"/>
                </a:solidFill>
              </a:rPr>
              <a:t>Beam Search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978B22A-D126-954A-9EB4-FC4FFEDAB358}"/>
                  </a:ext>
                </a:extLst>
              </p:cNvPr>
              <p:cNvSpPr txBox="1"/>
              <p:nvPr/>
            </p:nvSpPr>
            <p:spPr>
              <a:xfrm>
                <a:off x="229585" y="3329901"/>
                <a:ext cx="17518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𝐵𝑒𝑎𝑚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𝑠𝑖𝑧𝑒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=5</m:t>
                      </m:r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978B22A-D126-954A-9EB4-FC4FFEDAB3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585" y="3329901"/>
                <a:ext cx="1751826" cy="369332"/>
              </a:xfrm>
              <a:prstGeom prst="rect">
                <a:avLst/>
              </a:prstGeom>
              <a:blipFill>
                <a:blip r:embed="rId3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841643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632846A-BA24-B34F-80C2-C1F705BABB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341" y="1410679"/>
            <a:ext cx="5965958" cy="1671187"/>
          </a:xfrm>
          <a:prstGeom prst="rect">
            <a:avLst/>
          </a:prstGeom>
        </p:spPr>
      </p:pic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C6254752-DD29-CE49-9C1D-0C96CB32DCC5}"/>
              </a:ext>
            </a:extLst>
          </p:cNvPr>
          <p:cNvCxnSpPr>
            <a:cxnSpLocks/>
          </p:cNvCxnSpPr>
          <p:nvPr/>
        </p:nvCxnSpPr>
        <p:spPr>
          <a:xfrm>
            <a:off x="664452" y="2196948"/>
            <a:ext cx="1469148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FDCC4C6-73D4-2E41-A854-92BAF174D2AC}"/>
              </a:ext>
            </a:extLst>
          </p:cNvPr>
          <p:cNvSpPr txBox="1"/>
          <p:nvPr/>
        </p:nvSpPr>
        <p:spPr>
          <a:xfrm>
            <a:off x="4018572" y="3776135"/>
            <a:ext cx="41548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 dirty="0"/>
              <a:t>주어진 </a:t>
            </a:r>
            <a:r>
              <a:rPr kumimoji="1" lang="ko-KR" altLang="en-US" sz="2000" dirty="0">
                <a:solidFill>
                  <a:schemeClr val="accent2"/>
                </a:solidFill>
              </a:rPr>
              <a:t>목적</a:t>
            </a:r>
            <a:r>
              <a:rPr kumimoji="1" lang="ko-KR" altLang="en-US" sz="2000" dirty="0"/>
              <a:t>에 맞는 </a:t>
            </a:r>
            <a:r>
              <a:rPr kumimoji="1" lang="en-US" altLang="ko-KR" sz="2000" dirty="0">
                <a:solidFill>
                  <a:schemeClr val="accent2"/>
                </a:solidFill>
              </a:rPr>
              <a:t>Source</a:t>
            </a:r>
            <a:r>
              <a:rPr kumimoji="1" lang="ko-KR" altLang="en-US" sz="2000" dirty="0"/>
              <a:t>에 </a:t>
            </a:r>
            <a:r>
              <a:rPr kumimoji="1" lang="ko-KR" altLang="en-US" sz="2000" dirty="0">
                <a:solidFill>
                  <a:srgbClr val="C00000"/>
                </a:solidFill>
              </a:rPr>
              <a:t>집중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0C6117-597D-C743-A941-713A73600C40}"/>
              </a:ext>
            </a:extLst>
          </p:cNvPr>
          <p:cNvSpPr txBox="1"/>
          <p:nvPr/>
        </p:nvSpPr>
        <p:spPr>
          <a:xfrm>
            <a:off x="3398625" y="4523991"/>
            <a:ext cx="572464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ex) </a:t>
            </a:r>
            <a:r>
              <a:rPr kumimoji="1" lang="ko-KR" altLang="en-US" dirty="0">
                <a:solidFill>
                  <a:schemeClr val="accent2"/>
                </a:solidFill>
              </a:rPr>
              <a:t>감정 분석</a:t>
            </a:r>
            <a:r>
              <a:rPr kumimoji="1" lang="ko-KR" altLang="en-US" dirty="0"/>
              <a:t> </a:t>
            </a:r>
            <a:r>
              <a:rPr kumimoji="1" lang="en-US" altLang="ko-KR" dirty="0"/>
              <a:t>Task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Input: </a:t>
            </a:r>
            <a:r>
              <a:rPr kumimoji="1" lang="ko-KR" altLang="en-US" dirty="0"/>
              <a:t>이 영화는 감독이 </a:t>
            </a:r>
            <a:r>
              <a:rPr kumimoji="1" lang="ko-KR" altLang="en-US" dirty="0">
                <a:solidFill>
                  <a:schemeClr val="accent2"/>
                </a:solidFill>
              </a:rPr>
              <a:t>진짜</a:t>
            </a:r>
            <a:r>
              <a:rPr kumimoji="1" lang="ko-KR" altLang="en-US" dirty="0"/>
              <a:t> </a:t>
            </a:r>
            <a:r>
              <a:rPr kumimoji="1" lang="ko-KR" altLang="en-US" dirty="0">
                <a:solidFill>
                  <a:schemeClr val="accent2"/>
                </a:solidFill>
              </a:rPr>
              <a:t>잘 만든</a:t>
            </a:r>
            <a:r>
              <a:rPr kumimoji="1" lang="ko-KR" altLang="en-US" dirty="0"/>
              <a:t> 영화인 것 같다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Output: 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DD6795-4309-6C4E-AA17-DA7EBD83DF59}"/>
              </a:ext>
            </a:extLst>
          </p:cNvPr>
          <p:cNvSpPr txBox="1"/>
          <p:nvPr/>
        </p:nvSpPr>
        <p:spPr>
          <a:xfrm>
            <a:off x="269341" y="545812"/>
            <a:ext cx="50321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What is Attention Mechanism</a:t>
            </a:r>
          </a:p>
        </p:txBody>
      </p:sp>
    </p:spTree>
    <p:extLst>
      <p:ext uri="{BB962C8B-B14F-4D97-AF65-F5344CB8AC3E}">
        <p14:creationId xmlns:p14="http://schemas.microsoft.com/office/powerpoint/2010/main" val="3366834252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3A85C77-6F67-4746-960A-EB54F86D9E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2675"/>
          <a:stretch/>
        </p:blipFill>
        <p:spPr>
          <a:xfrm>
            <a:off x="3367453" y="677875"/>
            <a:ext cx="1239716" cy="604271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121C606-7B85-9345-841C-65EE607057AD}"/>
              </a:ext>
            </a:extLst>
          </p:cNvPr>
          <p:cNvSpPr txBox="1"/>
          <p:nvPr/>
        </p:nvSpPr>
        <p:spPr>
          <a:xfrm>
            <a:off x="229585" y="234121"/>
            <a:ext cx="7748147" cy="6553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800" dirty="0"/>
              <a:t>Another methods to enrich NMT performance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94DB3B-935B-C14D-870D-4B429DB4DB94}"/>
              </a:ext>
            </a:extLst>
          </p:cNvPr>
          <p:cNvSpPr txBox="1"/>
          <p:nvPr/>
        </p:nvSpPr>
        <p:spPr>
          <a:xfrm>
            <a:off x="229585" y="1157468"/>
            <a:ext cx="1762342" cy="4944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000" b="1" dirty="0">
                <a:solidFill>
                  <a:schemeClr val="accent2"/>
                </a:solidFill>
              </a:rPr>
              <a:t>Beam Search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14F2D80-7E07-B341-8CC5-3FE0A31AC57B}"/>
                  </a:ext>
                </a:extLst>
              </p:cNvPr>
              <p:cNvSpPr txBox="1"/>
              <p:nvPr/>
            </p:nvSpPr>
            <p:spPr>
              <a:xfrm>
                <a:off x="229585" y="3329901"/>
                <a:ext cx="17518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𝐵𝑒𝑎𝑚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𝑠𝑖𝑧𝑒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=5</m:t>
                      </m:r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14F2D80-7E07-B341-8CC5-3FE0A31AC5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585" y="3329901"/>
                <a:ext cx="1751826" cy="369332"/>
              </a:xfrm>
              <a:prstGeom prst="rect">
                <a:avLst/>
              </a:prstGeom>
              <a:blipFill>
                <a:blip r:embed="rId3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03360629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3A85C77-6F67-4746-960A-EB54F86D9E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9109"/>
          <a:stretch/>
        </p:blipFill>
        <p:spPr>
          <a:xfrm>
            <a:off x="3367452" y="677875"/>
            <a:ext cx="1855179" cy="604271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121C606-7B85-9345-841C-65EE607057AD}"/>
              </a:ext>
            </a:extLst>
          </p:cNvPr>
          <p:cNvSpPr txBox="1"/>
          <p:nvPr/>
        </p:nvSpPr>
        <p:spPr>
          <a:xfrm>
            <a:off x="229585" y="234121"/>
            <a:ext cx="7748147" cy="6553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800" dirty="0"/>
              <a:t>Another methods to enrich NMT performance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94DB3B-935B-C14D-870D-4B429DB4DB94}"/>
              </a:ext>
            </a:extLst>
          </p:cNvPr>
          <p:cNvSpPr txBox="1"/>
          <p:nvPr/>
        </p:nvSpPr>
        <p:spPr>
          <a:xfrm>
            <a:off x="229585" y="1157468"/>
            <a:ext cx="1762342" cy="4944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000" b="1" dirty="0">
                <a:solidFill>
                  <a:schemeClr val="accent2"/>
                </a:solidFill>
              </a:rPr>
              <a:t>Beam Search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926B24A-388A-0C4F-9FCE-DB2D7C83F76B}"/>
                  </a:ext>
                </a:extLst>
              </p:cNvPr>
              <p:cNvSpPr txBox="1"/>
              <p:nvPr/>
            </p:nvSpPr>
            <p:spPr>
              <a:xfrm>
                <a:off x="229585" y="3329901"/>
                <a:ext cx="17518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𝐵𝑒𝑎𝑚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𝑠𝑖𝑧𝑒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=5</m:t>
                      </m:r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926B24A-388A-0C4F-9FCE-DB2D7C83F7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585" y="3329901"/>
                <a:ext cx="1751826" cy="369332"/>
              </a:xfrm>
              <a:prstGeom prst="rect">
                <a:avLst/>
              </a:prstGeom>
              <a:blipFill>
                <a:blip r:embed="rId3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3549810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3A85C77-6F67-4746-960A-EB54F86D9E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5155"/>
          <a:stretch/>
        </p:blipFill>
        <p:spPr>
          <a:xfrm>
            <a:off x="3367452" y="677875"/>
            <a:ext cx="2488225" cy="604271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121C606-7B85-9345-841C-65EE607057AD}"/>
              </a:ext>
            </a:extLst>
          </p:cNvPr>
          <p:cNvSpPr txBox="1"/>
          <p:nvPr/>
        </p:nvSpPr>
        <p:spPr>
          <a:xfrm>
            <a:off x="229585" y="234121"/>
            <a:ext cx="7748147" cy="6553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800" dirty="0"/>
              <a:t>Another methods to enrich NMT performance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94DB3B-935B-C14D-870D-4B429DB4DB94}"/>
              </a:ext>
            </a:extLst>
          </p:cNvPr>
          <p:cNvSpPr txBox="1"/>
          <p:nvPr/>
        </p:nvSpPr>
        <p:spPr>
          <a:xfrm>
            <a:off x="229585" y="1157468"/>
            <a:ext cx="1762342" cy="4944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000" b="1" dirty="0">
                <a:solidFill>
                  <a:schemeClr val="accent2"/>
                </a:solidFill>
              </a:rPr>
              <a:t>Beam Search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FA5F8C1-FD60-4D43-9160-419166A0AD69}"/>
                  </a:ext>
                </a:extLst>
              </p:cNvPr>
              <p:cNvSpPr txBox="1"/>
              <p:nvPr/>
            </p:nvSpPr>
            <p:spPr>
              <a:xfrm>
                <a:off x="229585" y="3329901"/>
                <a:ext cx="17518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𝐵𝑒𝑎𝑚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𝑠𝑖𝑧𝑒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=5</m:t>
                      </m:r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FA5F8C1-FD60-4D43-9160-419166A0AD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585" y="3329901"/>
                <a:ext cx="1751826" cy="369332"/>
              </a:xfrm>
              <a:prstGeom prst="rect">
                <a:avLst/>
              </a:prstGeom>
              <a:blipFill>
                <a:blip r:embed="rId3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20883178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3A85C77-6F67-4746-960A-EB54F86D9E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1395"/>
          <a:stretch/>
        </p:blipFill>
        <p:spPr>
          <a:xfrm>
            <a:off x="3367452" y="677875"/>
            <a:ext cx="3112479" cy="604271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121C606-7B85-9345-841C-65EE607057AD}"/>
              </a:ext>
            </a:extLst>
          </p:cNvPr>
          <p:cNvSpPr txBox="1"/>
          <p:nvPr/>
        </p:nvSpPr>
        <p:spPr>
          <a:xfrm>
            <a:off x="229585" y="234121"/>
            <a:ext cx="7748147" cy="6553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800" dirty="0"/>
              <a:t>Another methods to enrich NMT performance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94DB3B-935B-C14D-870D-4B429DB4DB94}"/>
              </a:ext>
            </a:extLst>
          </p:cNvPr>
          <p:cNvSpPr txBox="1"/>
          <p:nvPr/>
        </p:nvSpPr>
        <p:spPr>
          <a:xfrm>
            <a:off x="229585" y="1157468"/>
            <a:ext cx="1762342" cy="4944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000" b="1" dirty="0">
                <a:solidFill>
                  <a:schemeClr val="accent2"/>
                </a:solidFill>
              </a:rPr>
              <a:t>Beam Search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DDA3B0C-BB89-454F-899A-0F2BC3A69491}"/>
                  </a:ext>
                </a:extLst>
              </p:cNvPr>
              <p:cNvSpPr txBox="1"/>
              <p:nvPr/>
            </p:nvSpPr>
            <p:spPr>
              <a:xfrm>
                <a:off x="229585" y="3329901"/>
                <a:ext cx="17518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𝐵𝑒𝑎𝑚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𝑠𝑖𝑧𝑒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=5</m:t>
                      </m:r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DDA3B0C-BB89-454F-899A-0F2BC3A694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585" y="3329901"/>
                <a:ext cx="1751826" cy="369332"/>
              </a:xfrm>
              <a:prstGeom prst="rect">
                <a:avLst/>
              </a:prstGeom>
              <a:blipFill>
                <a:blip r:embed="rId3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43403828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3A85C77-6F67-4746-960A-EB54F86D9E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1589"/>
          <a:stretch/>
        </p:blipFill>
        <p:spPr>
          <a:xfrm>
            <a:off x="3367453" y="677875"/>
            <a:ext cx="3103686" cy="604271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121C606-7B85-9345-841C-65EE607057AD}"/>
              </a:ext>
            </a:extLst>
          </p:cNvPr>
          <p:cNvSpPr txBox="1"/>
          <p:nvPr/>
        </p:nvSpPr>
        <p:spPr>
          <a:xfrm>
            <a:off x="229585" y="234121"/>
            <a:ext cx="7748147" cy="6553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800" dirty="0"/>
              <a:t>Another methods to enrich NMT performance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94DB3B-935B-C14D-870D-4B429DB4DB94}"/>
              </a:ext>
            </a:extLst>
          </p:cNvPr>
          <p:cNvSpPr txBox="1"/>
          <p:nvPr/>
        </p:nvSpPr>
        <p:spPr>
          <a:xfrm>
            <a:off x="229585" y="1157468"/>
            <a:ext cx="1762342" cy="4944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000" b="1" dirty="0">
                <a:solidFill>
                  <a:schemeClr val="accent2"/>
                </a:solidFill>
              </a:rPr>
              <a:t>Beam Search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8FC7B8A-D12D-FC4A-A89F-C446E2C1B4D1}"/>
                  </a:ext>
                </a:extLst>
              </p:cNvPr>
              <p:cNvSpPr txBox="1"/>
              <p:nvPr/>
            </p:nvSpPr>
            <p:spPr>
              <a:xfrm>
                <a:off x="229585" y="3329901"/>
                <a:ext cx="17518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𝐵𝑒𝑎𝑚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𝑠𝑖𝑧𝑒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=5</m:t>
                      </m:r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8FC7B8A-D12D-FC4A-A89F-C446E2C1B4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585" y="3329901"/>
                <a:ext cx="1751826" cy="369332"/>
              </a:xfrm>
              <a:prstGeom prst="rect">
                <a:avLst/>
              </a:prstGeom>
              <a:blipFill>
                <a:blip r:embed="rId3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58961820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3A85C77-6F67-4746-960A-EB54F86D9E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8023"/>
          <a:stretch/>
        </p:blipFill>
        <p:spPr>
          <a:xfrm>
            <a:off x="3367453" y="677875"/>
            <a:ext cx="3719148" cy="604271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121C606-7B85-9345-841C-65EE607057AD}"/>
              </a:ext>
            </a:extLst>
          </p:cNvPr>
          <p:cNvSpPr txBox="1"/>
          <p:nvPr/>
        </p:nvSpPr>
        <p:spPr>
          <a:xfrm>
            <a:off x="229585" y="234121"/>
            <a:ext cx="7748147" cy="6553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800" dirty="0"/>
              <a:t>Another methods to enrich NMT performance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94DB3B-935B-C14D-870D-4B429DB4DB94}"/>
              </a:ext>
            </a:extLst>
          </p:cNvPr>
          <p:cNvSpPr txBox="1"/>
          <p:nvPr/>
        </p:nvSpPr>
        <p:spPr>
          <a:xfrm>
            <a:off x="229585" y="1157468"/>
            <a:ext cx="1762342" cy="4944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000" b="1" dirty="0">
                <a:solidFill>
                  <a:schemeClr val="accent2"/>
                </a:solidFill>
              </a:rPr>
              <a:t>Beam Search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06B8DF1-285F-5442-8233-2DFC016BD13D}"/>
                  </a:ext>
                </a:extLst>
              </p:cNvPr>
              <p:cNvSpPr txBox="1"/>
              <p:nvPr/>
            </p:nvSpPr>
            <p:spPr>
              <a:xfrm>
                <a:off x="229585" y="3329901"/>
                <a:ext cx="17518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𝐵𝑒𝑎𝑚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𝑠𝑖𝑧𝑒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=5</m:t>
                      </m:r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06B8DF1-285F-5442-8233-2DFC016BD1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585" y="3329901"/>
                <a:ext cx="1751826" cy="369332"/>
              </a:xfrm>
              <a:prstGeom prst="rect">
                <a:avLst/>
              </a:prstGeom>
              <a:blipFill>
                <a:blip r:embed="rId3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43170673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3A85C77-6F67-4746-960A-EB54F86D9E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7452" y="677875"/>
            <a:ext cx="4536833" cy="604271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121C606-7B85-9345-841C-65EE607057AD}"/>
              </a:ext>
            </a:extLst>
          </p:cNvPr>
          <p:cNvSpPr txBox="1"/>
          <p:nvPr/>
        </p:nvSpPr>
        <p:spPr>
          <a:xfrm>
            <a:off x="229585" y="234121"/>
            <a:ext cx="7748147" cy="6553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800" dirty="0"/>
              <a:t>Another methods to enrich NMT performance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94DB3B-935B-C14D-870D-4B429DB4DB94}"/>
              </a:ext>
            </a:extLst>
          </p:cNvPr>
          <p:cNvSpPr txBox="1"/>
          <p:nvPr/>
        </p:nvSpPr>
        <p:spPr>
          <a:xfrm>
            <a:off x="229585" y="1157468"/>
            <a:ext cx="1762342" cy="4944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000" b="1" dirty="0">
                <a:solidFill>
                  <a:schemeClr val="accent2"/>
                </a:solidFill>
              </a:rPr>
              <a:t>Beam Search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14E2961-7C23-254B-BCC6-E656EC32A68D}"/>
                  </a:ext>
                </a:extLst>
              </p:cNvPr>
              <p:cNvSpPr txBox="1"/>
              <p:nvPr/>
            </p:nvSpPr>
            <p:spPr>
              <a:xfrm>
                <a:off x="229585" y="3329901"/>
                <a:ext cx="17518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𝐵𝑒𝑎𝑚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𝑠𝑖𝑧𝑒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=5</m:t>
                      </m:r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14E2961-7C23-254B-BCC6-E656EC32A6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585" y="3329901"/>
                <a:ext cx="1751826" cy="369332"/>
              </a:xfrm>
              <a:prstGeom prst="rect">
                <a:avLst/>
              </a:prstGeom>
              <a:blipFill>
                <a:blip r:embed="rId3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975142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30524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What is Attention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632846A-BA24-B34F-80C2-C1F705BABB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341" y="1410679"/>
            <a:ext cx="5965958" cy="1671187"/>
          </a:xfrm>
          <a:prstGeom prst="rect">
            <a:avLst/>
          </a:prstGeom>
        </p:spPr>
      </p:pic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C6254752-DD29-CE49-9C1D-0C96CB32DCC5}"/>
              </a:ext>
            </a:extLst>
          </p:cNvPr>
          <p:cNvCxnSpPr>
            <a:cxnSpLocks/>
          </p:cNvCxnSpPr>
          <p:nvPr/>
        </p:nvCxnSpPr>
        <p:spPr>
          <a:xfrm>
            <a:off x="664452" y="2196948"/>
            <a:ext cx="1469148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FDCC4C6-73D4-2E41-A854-92BAF174D2AC}"/>
              </a:ext>
            </a:extLst>
          </p:cNvPr>
          <p:cNvSpPr txBox="1"/>
          <p:nvPr/>
        </p:nvSpPr>
        <p:spPr>
          <a:xfrm>
            <a:off x="4018572" y="3776135"/>
            <a:ext cx="41548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 dirty="0"/>
              <a:t>주어진 </a:t>
            </a:r>
            <a:r>
              <a:rPr kumimoji="1" lang="ko-KR" altLang="en-US" sz="2000" dirty="0">
                <a:solidFill>
                  <a:schemeClr val="accent2"/>
                </a:solidFill>
              </a:rPr>
              <a:t>목적</a:t>
            </a:r>
            <a:r>
              <a:rPr kumimoji="1" lang="ko-KR" altLang="en-US" sz="2000" dirty="0"/>
              <a:t>에 맞는 </a:t>
            </a:r>
            <a:r>
              <a:rPr kumimoji="1" lang="en-US" altLang="ko-KR" sz="2000" dirty="0">
                <a:solidFill>
                  <a:schemeClr val="accent2"/>
                </a:solidFill>
              </a:rPr>
              <a:t>Source</a:t>
            </a:r>
            <a:r>
              <a:rPr kumimoji="1" lang="ko-KR" altLang="en-US" sz="2000" dirty="0"/>
              <a:t>에 </a:t>
            </a:r>
            <a:r>
              <a:rPr kumimoji="1" lang="ko-KR" altLang="en-US" sz="2000" dirty="0">
                <a:solidFill>
                  <a:srgbClr val="C00000"/>
                </a:solidFill>
              </a:rPr>
              <a:t>집중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0C6117-597D-C743-A941-713A73600C40}"/>
              </a:ext>
            </a:extLst>
          </p:cNvPr>
          <p:cNvSpPr txBox="1"/>
          <p:nvPr/>
        </p:nvSpPr>
        <p:spPr>
          <a:xfrm>
            <a:off x="3398625" y="4523991"/>
            <a:ext cx="572464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ex) </a:t>
            </a:r>
            <a:r>
              <a:rPr kumimoji="1" lang="ko-KR" altLang="en-US" dirty="0">
                <a:solidFill>
                  <a:schemeClr val="accent2"/>
                </a:solidFill>
              </a:rPr>
              <a:t>감정 분석</a:t>
            </a:r>
            <a:r>
              <a:rPr kumimoji="1" lang="ko-KR" altLang="en-US" dirty="0"/>
              <a:t> </a:t>
            </a:r>
            <a:r>
              <a:rPr kumimoji="1" lang="en-US" altLang="ko-KR" dirty="0"/>
              <a:t>Task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Input: </a:t>
            </a:r>
            <a:r>
              <a:rPr kumimoji="1" lang="ko-KR" altLang="en-US" dirty="0"/>
              <a:t>이 영화는 감독이 </a:t>
            </a:r>
            <a:r>
              <a:rPr kumimoji="1" lang="ko-KR" altLang="en-US" dirty="0">
                <a:solidFill>
                  <a:srgbClr val="C00000"/>
                </a:solidFill>
              </a:rPr>
              <a:t>진짜 잘 만든</a:t>
            </a:r>
            <a:r>
              <a:rPr kumimoji="1" lang="ko-KR" altLang="en-US" dirty="0"/>
              <a:t> 영화인 것 같다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Output: </a:t>
            </a:r>
            <a:r>
              <a:rPr kumimoji="1" lang="ko-KR" altLang="en-US" dirty="0">
                <a:solidFill>
                  <a:srgbClr val="C00000"/>
                </a:solidFill>
              </a:rPr>
              <a:t>긍정</a:t>
            </a:r>
            <a:endParaRPr kumimoji="1" lang="en-US" altLang="ko-KR" dirty="0">
              <a:solidFill>
                <a:srgbClr val="C0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CF0F98-1ECE-B94D-988C-F0999FC69AE5}"/>
              </a:ext>
            </a:extLst>
          </p:cNvPr>
          <p:cNvSpPr txBox="1"/>
          <p:nvPr/>
        </p:nvSpPr>
        <p:spPr>
          <a:xfrm>
            <a:off x="269341" y="545812"/>
            <a:ext cx="50321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What is Attention Mechanism</a:t>
            </a:r>
          </a:p>
        </p:txBody>
      </p:sp>
    </p:spTree>
    <p:extLst>
      <p:ext uri="{BB962C8B-B14F-4D97-AF65-F5344CB8AC3E}">
        <p14:creationId xmlns:p14="http://schemas.microsoft.com/office/powerpoint/2010/main" val="1443051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632846A-BA24-B34F-80C2-C1F705BABB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341" y="1410679"/>
            <a:ext cx="5965958" cy="1671187"/>
          </a:xfrm>
          <a:prstGeom prst="rect">
            <a:avLst/>
          </a:prstGeom>
        </p:spPr>
      </p:pic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C6254752-DD29-CE49-9C1D-0C96CB32DCC5}"/>
              </a:ext>
            </a:extLst>
          </p:cNvPr>
          <p:cNvCxnSpPr>
            <a:cxnSpLocks/>
          </p:cNvCxnSpPr>
          <p:nvPr/>
        </p:nvCxnSpPr>
        <p:spPr>
          <a:xfrm>
            <a:off x="664452" y="2196948"/>
            <a:ext cx="1469148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8B15F29-C483-1147-885E-54ED78C0DF09}"/>
              </a:ext>
            </a:extLst>
          </p:cNvPr>
          <p:cNvSpPr txBox="1"/>
          <p:nvPr/>
        </p:nvSpPr>
        <p:spPr>
          <a:xfrm>
            <a:off x="4018572" y="3776135"/>
            <a:ext cx="41548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 dirty="0"/>
              <a:t>주어진 </a:t>
            </a:r>
            <a:r>
              <a:rPr kumimoji="1" lang="ko-KR" altLang="en-US" sz="2000" dirty="0">
                <a:solidFill>
                  <a:schemeClr val="accent2"/>
                </a:solidFill>
              </a:rPr>
              <a:t>목적</a:t>
            </a:r>
            <a:r>
              <a:rPr kumimoji="1" lang="ko-KR" altLang="en-US" sz="2000" dirty="0"/>
              <a:t>에 맞는 </a:t>
            </a:r>
            <a:r>
              <a:rPr kumimoji="1" lang="en-US" altLang="ko-KR" sz="2000" dirty="0">
                <a:solidFill>
                  <a:schemeClr val="accent2"/>
                </a:solidFill>
              </a:rPr>
              <a:t>Source</a:t>
            </a:r>
            <a:r>
              <a:rPr kumimoji="1" lang="ko-KR" altLang="en-US" sz="2000" dirty="0"/>
              <a:t>에 </a:t>
            </a:r>
            <a:r>
              <a:rPr kumimoji="1" lang="ko-KR" altLang="en-US" sz="2000" dirty="0">
                <a:solidFill>
                  <a:srgbClr val="C00000"/>
                </a:solidFill>
              </a:rPr>
              <a:t>집중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F563F0C-76C3-4C41-8F3A-3CA8C607D298}"/>
              </a:ext>
            </a:extLst>
          </p:cNvPr>
          <p:cNvSpPr txBox="1"/>
          <p:nvPr/>
        </p:nvSpPr>
        <p:spPr>
          <a:xfrm>
            <a:off x="269341" y="545812"/>
            <a:ext cx="50321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What is Attention Mechanism</a:t>
            </a:r>
          </a:p>
        </p:txBody>
      </p:sp>
    </p:spTree>
    <p:extLst>
      <p:ext uri="{BB962C8B-B14F-4D97-AF65-F5344CB8AC3E}">
        <p14:creationId xmlns:p14="http://schemas.microsoft.com/office/powerpoint/2010/main" val="30359754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632846A-BA24-B34F-80C2-C1F705BABB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341" y="1410679"/>
            <a:ext cx="5965958" cy="1671187"/>
          </a:xfrm>
          <a:prstGeom prst="rect">
            <a:avLst/>
          </a:prstGeom>
        </p:spPr>
      </p:pic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C6254752-DD29-CE49-9C1D-0C96CB32DCC5}"/>
              </a:ext>
            </a:extLst>
          </p:cNvPr>
          <p:cNvCxnSpPr>
            <a:cxnSpLocks/>
          </p:cNvCxnSpPr>
          <p:nvPr/>
        </p:nvCxnSpPr>
        <p:spPr>
          <a:xfrm>
            <a:off x="664452" y="2196948"/>
            <a:ext cx="1469148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F86E032B-18ED-A247-8E27-4E3C5AAFA5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688" y="3423513"/>
            <a:ext cx="3039824" cy="303982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8B15F29-C483-1147-885E-54ED78C0DF09}"/>
              </a:ext>
            </a:extLst>
          </p:cNvPr>
          <p:cNvSpPr txBox="1"/>
          <p:nvPr/>
        </p:nvSpPr>
        <p:spPr>
          <a:xfrm>
            <a:off x="4018572" y="3776135"/>
            <a:ext cx="41548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 dirty="0"/>
              <a:t>주어진 </a:t>
            </a:r>
            <a:r>
              <a:rPr kumimoji="1" lang="ko-KR" altLang="en-US" sz="2000" dirty="0">
                <a:solidFill>
                  <a:schemeClr val="accent2"/>
                </a:solidFill>
              </a:rPr>
              <a:t>목적</a:t>
            </a:r>
            <a:r>
              <a:rPr kumimoji="1" lang="ko-KR" altLang="en-US" sz="2000" dirty="0"/>
              <a:t>에 맞는 </a:t>
            </a:r>
            <a:r>
              <a:rPr kumimoji="1" lang="en-US" altLang="ko-KR" sz="2000" dirty="0">
                <a:solidFill>
                  <a:schemeClr val="accent2"/>
                </a:solidFill>
              </a:rPr>
              <a:t>Source</a:t>
            </a:r>
            <a:r>
              <a:rPr kumimoji="1" lang="ko-KR" altLang="en-US" sz="2000" dirty="0"/>
              <a:t>에 </a:t>
            </a:r>
            <a:r>
              <a:rPr kumimoji="1" lang="ko-KR" altLang="en-US" sz="2000" dirty="0">
                <a:solidFill>
                  <a:srgbClr val="C00000"/>
                </a:solidFill>
              </a:rPr>
              <a:t>집중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3F1EB16-D578-5044-B31D-E90846DABE64}"/>
              </a:ext>
            </a:extLst>
          </p:cNvPr>
          <p:cNvSpPr txBox="1"/>
          <p:nvPr/>
        </p:nvSpPr>
        <p:spPr>
          <a:xfrm>
            <a:off x="3619645" y="6116583"/>
            <a:ext cx="2258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Image Classification</a:t>
            </a:r>
            <a:endParaRPr kumimoji="1"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F4AFAF-B0F6-6E4B-B05B-477CDC7C7F77}"/>
              </a:ext>
            </a:extLst>
          </p:cNvPr>
          <p:cNvSpPr txBox="1"/>
          <p:nvPr/>
        </p:nvSpPr>
        <p:spPr>
          <a:xfrm>
            <a:off x="269341" y="545812"/>
            <a:ext cx="50321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What is Attention Mechanism</a:t>
            </a:r>
          </a:p>
        </p:txBody>
      </p:sp>
    </p:spTree>
    <p:extLst>
      <p:ext uri="{BB962C8B-B14F-4D97-AF65-F5344CB8AC3E}">
        <p14:creationId xmlns:p14="http://schemas.microsoft.com/office/powerpoint/2010/main" val="9966755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632846A-BA24-B34F-80C2-C1F705BABB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341" y="1410679"/>
            <a:ext cx="5965958" cy="1671187"/>
          </a:xfrm>
          <a:prstGeom prst="rect">
            <a:avLst/>
          </a:prstGeom>
        </p:spPr>
      </p:pic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C6254752-DD29-CE49-9C1D-0C96CB32DCC5}"/>
              </a:ext>
            </a:extLst>
          </p:cNvPr>
          <p:cNvCxnSpPr>
            <a:cxnSpLocks/>
          </p:cNvCxnSpPr>
          <p:nvPr/>
        </p:nvCxnSpPr>
        <p:spPr>
          <a:xfrm>
            <a:off x="664452" y="2196948"/>
            <a:ext cx="1469148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F86E032B-18ED-A247-8E27-4E3C5AAFA5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688" y="3423513"/>
            <a:ext cx="3039824" cy="303982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8B15F29-C483-1147-885E-54ED78C0DF09}"/>
              </a:ext>
            </a:extLst>
          </p:cNvPr>
          <p:cNvSpPr txBox="1"/>
          <p:nvPr/>
        </p:nvSpPr>
        <p:spPr>
          <a:xfrm>
            <a:off x="4018572" y="3776135"/>
            <a:ext cx="41548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 dirty="0"/>
              <a:t>주어진 </a:t>
            </a:r>
            <a:r>
              <a:rPr kumimoji="1" lang="ko-KR" altLang="en-US" sz="2000" dirty="0">
                <a:solidFill>
                  <a:schemeClr val="accent2"/>
                </a:solidFill>
              </a:rPr>
              <a:t>목적</a:t>
            </a:r>
            <a:r>
              <a:rPr kumimoji="1" lang="ko-KR" altLang="en-US" sz="2000" dirty="0"/>
              <a:t>에 맞는 </a:t>
            </a:r>
            <a:r>
              <a:rPr kumimoji="1" lang="en-US" altLang="ko-KR" sz="2000" dirty="0">
                <a:solidFill>
                  <a:schemeClr val="accent2"/>
                </a:solidFill>
              </a:rPr>
              <a:t>Source</a:t>
            </a:r>
            <a:r>
              <a:rPr kumimoji="1" lang="ko-KR" altLang="en-US" sz="2000" dirty="0"/>
              <a:t>에 </a:t>
            </a:r>
            <a:r>
              <a:rPr kumimoji="1" lang="ko-KR" altLang="en-US" sz="2000" dirty="0">
                <a:solidFill>
                  <a:srgbClr val="C00000"/>
                </a:solidFill>
              </a:rPr>
              <a:t>집중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3F1EB16-D578-5044-B31D-E90846DABE64}"/>
              </a:ext>
            </a:extLst>
          </p:cNvPr>
          <p:cNvSpPr txBox="1"/>
          <p:nvPr/>
        </p:nvSpPr>
        <p:spPr>
          <a:xfrm>
            <a:off x="3619645" y="6116583"/>
            <a:ext cx="2258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Image Classification</a:t>
            </a:r>
            <a:endParaRPr kumimoji="1" lang="ko-KR" altLang="en-US" dirty="0"/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49C92D19-706A-5846-8A8F-4382B4F3FBFD}"/>
              </a:ext>
            </a:extLst>
          </p:cNvPr>
          <p:cNvCxnSpPr/>
          <p:nvPr/>
        </p:nvCxnSpPr>
        <p:spPr>
          <a:xfrm>
            <a:off x="4176889" y="4944533"/>
            <a:ext cx="2404533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D39C7C5-4BBD-F042-8269-E7C32268511F}"/>
              </a:ext>
            </a:extLst>
          </p:cNvPr>
          <p:cNvSpPr txBox="1"/>
          <p:nvPr/>
        </p:nvSpPr>
        <p:spPr>
          <a:xfrm>
            <a:off x="6660444" y="4770048"/>
            <a:ext cx="1401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개</a:t>
            </a:r>
            <a:r>
              <a:rPr kumimoji="1" lang="en-US" altLang="ko-KR" dirty="0"/>
              <a:t>? </a:t>
            </a:r>
            <a:r>
              <a:rPr kumimoji="1" lang="ko-KR" altLang="en-US" dirty="0"/>
              <a:t>고양이</a:t>
            </a:r>
            <a:r>
              <a:rPr kumimoji="1" lang="en-US" altLang="ko-KR" dirty="0"/>
              <a:t>?</a:t>
            </a:r>
            <a:endParaRPr kumimoji="1"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B21065-A0B8-194A-81A8-BC6850DCDC89}"/>
              </a:ext>
            </a:extLst>
          </p:cNvPr>
          <p:cNvSpPr txBox="1"/>
          <p:nvPr/>
        </p:nvSpPr>
        <p:spPr>
          <a:xfrm>
            <a:off x="269341" y="545812"/>
            <a:ext cx="50321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What is Attention Mechanism</a:t>
            </a:r>
          </a:p>
        </p:txBody>
      </p:sp>
    </p:spTree>
    <p:extLst>
      <p:ext uri="{BB962C8B-B14F-4D97-AF65-F5344CB8AC3E}">
        <p14:creationId xmlns:p14="http://schemas.microsoft.com/office/powerpoint/2010/main" val="29791060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632846A-BA24-B34F-80C2-C1F705BABB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341" y="1410679"/>
            <a:ext cx="5965958" cy="1671187"/>
          </a:xfrm>
          <a:prstGeom prst="rect">
            <a:avLst/>
          </a:prstGeom>
        </p:spPr>
      </p:pic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C6254752-DD29-CE49-9C1D-0C96CB32DCC5}"/>
              </a:ext>
            </a:extLst>
          </p:cNvPr>
          <p:cNvCxnSpPr>
            <a:cxnSpLocks/>
          </p:cNvCxnSpPr>
          <p:nvPr/>
        </p:nvCxnSpPr>
        <p:spPr>
          <a:xfrm>
            <a:off x="664452" y="2196948"/>
            <a:ext cx="1469148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F86E032B-18ED-A247-8E27-4E3C5AAFA5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688" y="3423513"/>
            <a:ext cx="3039824" cy="303982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8B15F29-C483-1147-885E-54ED78C0DF09}"/>
              </a:ext>
            </a:extLst>
          </p:cNvPr>
          <p:cNvSpPr txBox="1"/>
          <p:nvPr/>
        </p:nvSpPr>
        <p:spPr>
          <a:xfrm>
            <a:off x="4018572" y="3776135"/>
            <a:ext cx="41548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 dirty="0"/>
              <a:t>주어진 </a:t>
            </a:r>
            <a:r>
              <a:rPr kumimoji="1" lang="ko-KR" altLang="en-US" sz="2000" dirty="0">
                <a:solidFill>
                  <a:schemeClr val="accent2"/>
                </a:solidFill>
              </a:rPr>
              <a:t>목적</a:t>
            </a:r>
            <a:r>
              <a:rPr kumimoji="1" lang="ko-KR" altLang="en-US" sz="2000" dirty="0"/>
              <a:t>에 맞는 </a:t>
            </a:r>
            <a:r>
              <a:rPr kumimoji="1" lang="en-US" altLang="ko-KR" sz="2000" dirty="0">
                <a:solidFill>
                  <a:schemeClr val="accent2"/>
                </a:solidFill>
              </a:rPr>
              <a:t>Source</a:t>
            </a:r>
            <a:r>
              <a:rPr kumimoji="1" lang="ko-KR" altLang="en-US" sz="2000" dirty="0"/>
              <a:t>에 </a:t>
            </a:r>
            <a:r>
              <a:rPr kumimoji="1" lang="ko-KR" altLang="en-US" sz="2000" dirty="0">
                <a:solidFill>
                  <a:srgbClr val="C00000"/>
                </a:solidFill>
              </a:rPr>
              <a:t>집중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3F1EB16-D578-5044-B31D-E90846DABE64}"/>
              </a:ext>
            </a:extLst>
          </p:cNvPr>
          <p:cNvSpPr txBox="1"/>
          <p:nvPr/>
        </p:nvSpPr>
        <p:spPr>
          <a:xfrm>
            <a:off x="3619645" y="6116583"/>
            <a:ext cx="2258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Image Classification</a:t>
            </a:r>
            <a:endParaRPr kumimoji="1" lang="ko-KR" altLang="en-US" dirty="0"/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49C92D19-706A-5846-8A8F-4382B4F3FBFD}"/>
              </a:ext>
            </a:extLst>
          </p:cNvPr>
          <p:cNvCxnSpPr/>
          <p:nvPr/>
        </p:nvCxnSpPr>
        <p:spPr>
          <a:xfrm>
            <a:off x="4176889" y="4944533"/>
            <a:ext cx="2404533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D39C7C5-4BBD-F042-8269-E7C32268511F}"/>
              </a:ext>
            </a:extLst>
          </p:cNvPr>
          <p:cNvSpPr txBox="1"/>
          <p:nvPr/>
        </p:nvSpPr>
        <p:spPr>
          <a:xfrm>
            <a:off x="6660444" y="4770048"/>
            <a:ext cx="1401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개</a:t>
            </a:r>
            <a:r>
              <a:rPr kumimoji="1" lang="en-US" altLang="ko-KR" dirty="0"/>
              <a:t>? </a:t>
            </a:r>
            <a:r>
              <a:rPr kumimoji="1" lang="ko-KR" altLang="en-US" dirty="0"/>
              <a:t>고양이</a:t>
            </a:r>
            <a:r>
              <a:rPr kumimoji="1" lang="en-US" altLang="ko-KR" dirty="0"/>
              <a:t>?</a:t>
            </a:r>
            <a:endParaRPr kumimoji="1" lang="ko-KR" altLang="en-US" dirty="0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C20E7870-761C-6947-9B2D-6806A3ADD7D7}"/>
              </a:ext>
            </a:extLst>
          </p:cNvPr>
          <p:cNvCxnSpPr>
            <a:cxnSpLocks/>
          </p:cNvCxnSpPr>
          <p:nvPr/>
        </p:nvCxnSpPr>
        <p:spPr>
          <a:xfrm flipV="1">
            <a:off x="5243581" y="3404331"/>
            <a:ext cx="716716" cy="368254"/>
          </a:xfrm>
          <a:prstGeom prst="straightConnector1">
            <a:avLst/>
          </a:prstGeom>
          <a:ln w="127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473653F-43A9-EE4E-8782-1A85B45D85B1}"/>
              </a:ext>
            </a:extLst>
          </p:cNvPr>
          <p:cNvSpPr txBox="1"/>
          <p:nvPr/>
        </p:nvSpPr>
        <p:spPr>
          <a:xfrm>
            <a:off x="5901175" y="3188411"/>
            <a:ext cx="1426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dirty="0">
                <a:solidFill>
                  <a:schemeClr val="accent2"/>
                </a:solidFill>
              </a:rPr>
              <a:t>개</a:t>
            </a:r>
            <a:r>
              <a:rPr kumimoji="1" lang="en-US" altLang="ko-KR" sz="1400" dirty="0">
                <a:solidFill>
                  <a:schemeClr val="accent2"/>
                </a:solidFill>
              </a:rPr>
              <a:t>, </a:t>
            </a:r>
            <a:r>
              <a:rPr kumimoji="1" lang="ko-KR" altLang="en-US" sz="1400" dirty="0">
                <a:solidFill>
                  <a:schemeClr val="accent2"/>
                </a:solidFill>
              </a:rPr>
              <a:t>고양이 구분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D4B564E-70CD-C244-A0EB-3F4DAAFF2F24}"/>
              </a:ext>
            </a:extLst>
          </p:cNvPr>
          <p:cNvSpPr txBox="1"/>
          <p:nvPr/>
        </p:nvSpPr>
        <p:spPr>
          <a:xfrm>
            <a:off x="269341" y="545812"/>
            <a:ext cx="50321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What is Attention Mechanism</a:t>
            </a:r>
          </a:p>
        </p:txBody>
      </p:sp>
    </p:spTree>
    <p:extLst>
      <p:ext uri="{BB962C8B-B14F-4D97-AF65-F5344CB8AC3E}">
        <p14:creationId xmlns:p14="http://schemas.microsoft.com/office/powerpoint/2010/main" val="8638014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94B55AB-9E66-5C45-B3DE-187AD6A9E35B}"/>
              </a:ext>
            </a:extLst>
          </p:cNvPr>
          <p:cNvSpPr txBox="1"/>
          <p:nvPr/>
        </p:nvSpPr>
        <p:spPr>
          <a:xfrm>
            <a:off x="4922633" y="3136612"/>
            <a:ext cx="23467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b="1" dirty="0"/>
              <a:t>Attention?!</a:t>
            </a:r>
          </a:p>
        </p:txBody>
      </p:sp>
    </p:spTree>
    <p:extLst>
      <p:ext uri="{BB962C8B-B14F-4D97-AF65-F5344CB8AC3E}">
        <p14:creationId xmlns:p14="http://schemas.microsoft.com/office/powerpoint/2010/main" val="41523421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632846A-BA24-B34F-80C2-C1F705BABB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341" y="1410679"/>
            <a:ext cx="5965958" cy="1671187"/>
          </a:xfrm>
          <a:prstGeom prst="rect">
            <a:avLst/>
          </a:prstGeom>
        </p:spPr>
      </p:pic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C6254752-DD29-CE49-9C1D-0C96CB32DCC5}"/>
              </a:ext>
            </a:extLst>
          </p:cNvPr>
          <p:cNvCxnSpPr>
            <a:cxnSpLocks/>
          </p:cNvCxnSpPr>
          <p:nvPr/>
        </p:nvCxnSpPr>
        <p:spPr>
          <a:xfrm>
            <a:off x="664452" y="2196948"/>
            <a:ext cx="1469148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F86E032B-18ED-A247-8E27-4E3C5AAFA5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688" y="3423513"/>
            <a:ext cx="3039824" cy="303982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8B15F29-C483-1147-885E-54ED78C0DF09}"/>
              </a:ext>
            </a:extLst>
          </p:cNvPr>
          <p:cNvSpPr txBox="1"/>
          <p:nvPr/>
        </p:nvSpPr>
        <p:spPr>
          <a:xfrm>
            <a:off x="4018572" y="3776135"/>
            <a:ext cx="41548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 dirty="0"/>
              <a:t>주어진 </a:t>
            </a:r>
            <a:r>
              <a:rPr kumimoji="1" lang="ko-KR" altLang="en-US" sz="2000" dirty="0">
                <a:solidFill>
                  <a:schemeClr val="accent2"/>
                </a:solidFill>
              </a:rPr>
              <a:t>목적</a:t>
            </a:r>
            <a:r>
              <a:rPr kumimoji="1" lang="ko-KR" altLang="en-US" sz="2000" dirty="0"/>
              <a:t>에 맞는 </a:t>
            </a:r>
            <a:r>
              <a:rPr kumimoji="1" lang="en-US" altLang="ko-KR" sz="2000" dirty="0">
                <a:solidFill>
                  <a:schemeClr val="accent2"/>
                </a:solidFill>
              </a:rPr>
              <a:t>Source</a:t>
            </a:r>
            <a:r>
              <a:rPr kumimoji="1" lang="ko-KR" altLang="en-US" sz="2000" dirty="0"/>
              <a:t>에 </a:t>
            </a:r>
            <a:r>
              <a:rPr kumimoji="1" lang="ko-KR" altLang="en-US" sz="2000" dirty="0">
                <a:solidFill>
                  <a:srgbClr val="C00000"/>
                </a:solidFill>
              </a:rPr>
              <a:t>집중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3F1EB16-D578-5044-B31D-E90846DABE64}"/>
              </a:ext>
            </a:extLst>
          </p:cNvPr>
          <p:cNvSpPr txBox="1"/>
          <p:nvPr/>
        </p:nvSpPr>
        <p:spPr>
          <a:xfrm>
            <a:off x="3619645" y="6116583"/>
            <a:ext cx="2258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Image Classification</a:t>
            </a:r>
            <a:endParaRPr kumimoji="1" lang="ko-KR" altLang="en-US" dirty="0"/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49C92D19-706A-5846-8A8F-4382B4F3FBFD}"/>
              </a:ext>
            </a:extLst>
          </p:cNvPr>
          <p:cNvCxnSpPr/>
          <p:nvPr/>
        </p:nvCxnSpPr>
        <p:spPr>
          <a:xfrm>
            <a:off x="4176889" y="4944533"/>
            <a:ext cx="2404533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D39C7C5-4BBD-F042-8269-E7C32268511F}"/>
              </a:ext>
            </a:extLst>
          </p:cNvPr>
          <p:cNvSpPr txBox="1"/>
          <p:nvPr/>
        </p:nvSpPr>
        <p:spPr>
          <a:xfrm>
            <a:off x="6660444" y="4770048"/>
            <a:ext cx="1401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개</a:t>
            </a:r>
            <a:r>
              <a:rPr kumimoji="1" lang="en-US" altLang="ko-KR" dirty="0"/>
              <a:t>? </a:t>
            </a:r>
            <a:r>
              <a:rPr kumimoji="1" lang="ko-KR" altLang="en-US" dirty="0"/>
              <a:t>고양이</a:t>
            </a:r>
            <a:r>
              <a:rPr kumimoji="1" lang="en-US" altLang="ko-KR" dirty="0"/>
              <a:t>?</a:t>
            </a:r>
            <a:endParaRPr kumimoji="1" lang="ko-KR" altLang="en-US" dirty="0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7FED8457-3D25-F249-9E31-2C3F77000183}"/>
              </a:ext>
            </a:extLst>
          </p:cNvPr>
          <p:cNvCxnSpPr>
            <a:cxnSpLocks/>
          </p:cNvCxnSpPr>
          <p:nvPr/>
        </p:nvCxnSpPr>
        <p:spPr>
          <a:xfrm flipV="1">
            <a:off x="6858001" y="3423513"/>
            <a:ext cx="692365" cy="367333"/>
          </a:xfrm>
          <a:prstGeom prst="straightConnector1">
            <a:avLst/>
          </a:prstGeom>
          <a:ln w="127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AEDE439-B8F2-3748-B3AF-9F9A7DD6C0E0}"/>
              </a:ext>
            </a:extLst>
          </p:cNvPr>
          <p:cNvSpPr txBox="1"/>
          <p:nvPr/>
        </p:nvSpPr>
        <p:spPr>
          <a:xfrm>
            <a:off x="7550366" y="3236847"/>
            <a:ext cx="9653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dirty="0">
                <a:solidFill>
                  <a:schemeClr val="accent2"/>
                </a:solidFill>
              </a:rPr>
              <a:t>각 </a:t>
            </a:r>
            <a:r>
              <a:rPr kumimoji="1" lang="ko-KR" altLang="en-US" sz="1400" dirty="0" err="1">
                <a:solidFill>
                  <a:schemeClr val="accent2"/>
                </a:solidFill>
              </a:rPr>
              <a:t>픽셀값</a:t>
            </a:r>
            <a:endParaRPr kumimoji="1" lang="ko-KR" altLang="en-US" sz="1400" dirty="0">
              <a:solidFill>
                <a:schemeClr val="accent2"/>
              </a:solidFill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C20E7870-761C-6947-9B2D-6806A3ADD7D7}"/>
              </a:ext>
            </a:extLst>
          </p:cNvPr>
          <p:cNvCxnSpPr>
            <a:cxnSpLocks/>
          </p:cNvCxnSpPr>
          <p:nvPr/>
        </p:nvCxnSpPr>
        <p:spPr>
          <a:xfrm flipV="1">
            <a:off x="5243581" y="3404331"/>
            <a:ext cx="716716" cy="368254"/>
          </a:xfrm>
          <a:prstGeom prst="straightConnector1">
            <a:avLst/>
          </a:prstGeom>
          <a:ln w="127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473653F-43A9-EE4E-8782-1A85B45D85B1}"/>
              </a:ext>
            </a:extLst>
          </p:cNvPr>
          <p:cNvSpPr txBox="1"/>
          <p:nvPr/>
        </p:nvSpPr>
        <p:spPr>
          <a:xfrm>
            <a:off x="5901175" y="3188411"/>
            <a:ext cx="1426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dirty="0">
                <a:solidFill>
                  <a:schemeClr val="accent2"/>
                </a:solidFill>
              </a:rPr>
              <a:t>개</a:t>
            </a:r>
            <a:r>
              <a:rPr kumimoji="1" lang="en-US" altLang="ko-KR" sz="1400" dirty="0">
                <a:solidFill>
                  <a:schemeClr val="accent2"/>
                </a:solidFill>
              </a:rPr>
              <a:t>, </a:t>
            </a:r>
            <a:r>
              <a:rPr kumimoji="1" lang="ko-KR" altLang="en-US" sz="1400" dirty="0">
                <a:solidFill>
                  <a:schemeClr val="accent2"/>
                </a:solidFill>
              </a:rPr>
              <a:t>고양이 구분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1795FBA-98B1-DF49-A4BC-9CF8C4AF7647}"/>
              </a:ext>
            </a:extLst>
          </p:cNvPr>
          <p:cNvSpPr txBox="1"/>
          <p:nvPr/>
        </p:nvSpPr>
        <p:spPr>
          <a:xfrm>
            <a:off x="269341" y="545812"/>
            <a:ext cx="50321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What is Attention Mechanism</a:t>
            </a:r>
          </a:p>
        </p:txBody>
      </p:sp>
    </p:spTree>
    <p:extLst>
      <p:ext uri="{BB962C8B-B14F-4D97-AF65-F5344CB8AC3E}">
        <p14:creationId xmlns:p14="http://schemas.microsoft.com/office/powerpoint/2010/main" val="13398317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632846A-BA24-B34F-80C2-C1F705BABB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341" y="1410679"/>
            <a:ext cx="5965958" cy="1671187"/>
          </a:xfrm>
          <a:prstGeom prst="rect">
            <a:avLst/>
          </a:prstGeom>
        </p:spPr>
      </p:pic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C6254752-DD29-CE49-9C1D-0C96CB32DCC5}"/>
              </a:ext>
            </a:extLst>
          </p:cNvPr>
          <p:cNvCxnSpPr>
            <a:cxnSpLocks/>
          </p:cNvCxnSpPr>
          <p:nvPr/>
        </p:nvCxnSpPr>
        <p:spPr>
          <a:xfrm>
            <a:off x="664452" y="2196948"/>
            <a:ext cx="1469148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F86E032B-18ED-A247-8E27-4E3C5AAFA5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688" y="3423513"/>
            <a:ext cx="3039824" cy="303982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8B15F29-C483-1147-885E-54ED78C0DF09}"/>
              </a:ext>
            </a:extLst>
          </p:cNvPr>
          <p:cNvSpPr txBox="1"/>
          <p:nvPr/>
        </p:nvSpPr>
        <p:spPr>
          <a:xfrm>
            <a:off x="4018572" y="3776135"/>
            <a:ext cx="41548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 dirty="0"/>
              <a:t>주어진 </a:t>
            </a:r>
            <a:r>
              <a:rPr kumimoji="1" lang="ko-KR" altLang="en-US" sz="2000" dirty="0">
                <a:solidFill>
                  <a:schemeClr val="accent2"/>
                </a:solidFill>
              </a:rPr>
              <a:t>목적</a:t>
            </a:r>
            <a:r>
              <a:rPr kumimoji="1" lang="ko-KR" altLang="en-US" sz="2000" dirty="0"/>
              <a:t>에 맞는 </a:t>
            </a:r>
            <a:r>
              <a:rPr kumimoji="1" lang="en-US" altLang="ko-KR" sz="2000" dirty="0">
                <a:solidFill>
                  <a:schemeClr val="accent2"/>
                </a:solidFill>
              </a:rPr>
              <a:t>Source</a:t>
            </a:r>
            <a:r>
              <a:rPr kumimoji="1" lang="ko-KR" altLang="en-US" sz="2000" dirty="0"/>
              <a:t>에 </a:t>
            </a:r>
            <a:r>
              <a:rPr kumimoji="1" lang="ko-KR" altLang="en-US" sz="2000" dirty="0">
                <a:solidFill>
                  <a:srgbClr val="C00000"/>
                </a:solidFill>
              </a:rPr>
              <a:t>집중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3F1EB16-D578-5044-B31D-E90846DABE64}"/>
              </a:ext>
            </a:extLst>
          </p:cNvPr>
          <p:cNvSpPr txBox="1"/>
          <p:nvPr/>
        </p:nvSpPr>
        <p:spPr>
          <a:xfrm>
            <a:off x="3619645" y="6116583"/>
            <a:ext cx="2258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Image Classification</a:t>
            </a:r>
            <a:endParaRPr kumimoji="1" lang="ko-KR" altLang="en-US" dirty="0"/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49C92D19-706A-5846-8A8F-4382B4F3FBFD}"/>
              </a:ext>
            </a:extLst>
          </p:cNvPr>
          <p:cNvCxnSpPr/>
          <p:nvPr/>
        </p:nvCxnSpPr>
        <p:spPr>
          <a:xfrm>
            <a:off x="4176889" y="4944533"/>
            <a:ext cx="2404533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383C43E8-5F4F-3548-861A-F4F20082272D}"/>
              </a:ext>
            </a:extLst>
          </p:cNvPr>
          <p:cNvSpPr/>
          <p:nvPr/>
        </p:nvSpPr>
        <p:spPr>
          <a:xfrm>
            <a:off x="2333798" y="4085454"/>
            <a:ext cx="571530" cy="512486"/>
          </a:xfrm>
          <a:prstGeom prst="rect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11BB58F-8AB3-924B-94BB-01C53175E40F}"/>
              </a:ext>
            </a:extLst>
          </p:cNvPr>
          <p:cNvSpPr/>
          <p:nvPr/>
        </p:nvSpPr>
        <p:spPr>
          <a:xfrm>
            <a:off x="1248578" y="4101666"/>
            <a:ext cx="571530" cy="512486"/>
          </a:xfrm>
          <a:prstGeom prst="rect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835AAB2-DFD4-B14E-BCE1-942650E73C73}"/>
              </a:ext>
            </a:extLst>
          </p:cNvPr>
          <p:cNvSpPr/>
          <p:nvPr/>
        </p:nvSpPr>
        <p:spPr>
          <a:xfrm>
            <a:off x="1660382" y="4770015"/>
            <a:ext cx="356486" cy="369365"/>
          </a:xfrm>
          <a:prstGeom prst="rect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A178EEE-77A7-C44F-9D2F-B7E88353AE60}"/>
              </a:ext>
            </a:extLst>
          </p:cNvPr>
          <p:cNvSpPr/>
          <p:nvPr/>
        </p:nvSpPr>
        <p:spPr>
          <a:xfrm>
            <a:off x="2191445" y="4776433"/>
            <a:ext cx="415568" cy="369365"/>
          </a:xfrm>
          <a:prstGeom prst="rect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2FE3EDB-2062-5146-B454-9A0F09C2DE10}"/>
              </a:ext>
            </a:extLst>
          </p:cNvPr>
          <p:cNvSpPr txBox="1"/>
          <p:nvPr/>
        </p:nvSpPr>
        <p:spPr>
          <a:xfrm>
            <a:off x="6660444" y="4770048"/>
            <a:ext cx="1401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개</a:t>
            </a:r>
            <a:r>
              <a:rPr kumimoji="1" lang="en-US" altLang="ko-KR" dirty="0"/>
              <a:t>? </a:t>
            </a:r>
            <a:r>
              <a:rPr kumimoji="1" lang="ko-KR" altLang="en-US" dirty="0"/>
              <a:t>고양이</a:t>
            </a:r>
            <a:r>
              <a:rPr kumimoji="1" lang="en-US" altLang="ko-KR" dirty="0"/>
              <a:t>?</a:t>
            </a:r>
            <a:endParaRPr kumimoji="1"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650982B-91C2-5043-A159-F38EAF88C8A0}"/>
              </a:ext>
            </a:extLst>
          </p:cNvPr>
          <p:cNvSpPr txBox="1"/>
          <p:nvPr/>
        </p:nvSpPr>
        <p:spPr>
          <a:xfrm>
            <a:off x="269341" y="545812"/>
            <a:ext cx="50321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What is Attention Mechanism</a:t>
            </a:r>
          </a:p>
        </p:txBody>
      </p:sp>
    </p:spTree>
    <p:extLst>
      <p:ext uri="{BB962C8B-B14F-4D97-AF65-F5344CB8AC3E}">
        <p14:creationId xmlns:p14="http://schemas.microsoft.com/office/powerpoint/2010/main" val="9705240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632846A-BA24-B34F-80C2-C1F705BABB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341" y="1410679"/>
            <a:ext cx="5965958" cy="1671187"/>
          </a:xfrm>
          <a:prstGeom prst="rect">
            <a:avLst/>
          </a:prstGeom>
        </p:spPr>
      </p:pic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C6254752-DD29-CE49-9C1D-0C96CB32DCC5}"/>
              </a:ext>
            </a:extLst>
          </p:cNvPr>
          <p:cNvCxnSpPr>
            <a:cxnSpLocks/>
          </p:cNvCxnSpPr>
          <p:nvPr/>
        </p:nvCxnSpPr>
        <p:spPr>
          <a:xfrm>
            <a:off x="664452" y="2196948"/>
            <a:ext cx="1469148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F86E032B-18ED-A247-8E27-4E3C5AAFA5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688" y="3423513"/>
            <a:ext cx="3039824" cy="303982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8B15F29-C483-1147-885E-54ED78C0DF09}"/>
              </a:ext>
            </a:extLst>
          </p:cNvPr>
          <p:cNvSpPr txBox="1"/>
          <p:nvPr/>
        </p:nvSpPr>
        <p:spPr>
          <a:xfrm>
            <a:off x="4018572" y="3776135"/>
            <a:ext cx="41548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 dirty="0"/>
              <a:t>주어진 </a:t>
            </a:r>
            <a:r>
              <a:rPr kumimoji="1" lang="ko-KR" altLang="en-US" sz="2000" dirty="0">
                <a:solidFill>
                  <a:schemeClr val="accent2"/>
                </a:solidFill>
              </a:rPr>
              <a:t>목적</a:t>
            </a:r>
            <a:r>
              <a:rPr kumimoji="1" lang="ko-KR" altLang="en-US" sz="2000" dirty="0"/>
              <a:t>에 맞는 </a:t>
            </a:r>
            <a:r>
              <a:rPr kumimoji="1" lang="en-US" altLang="ko-KR" sz="2000" dirty="0">
                <a:solidFill>
                  <a:schemeClr val="accent2"/>
                </a:solidFill>
              </a:rPr>
              <a:t>Source</a:t>
            </a:r>
            <a:r>
              <a:rPr kumimoji="1" lang="ko-KR" altLang="en-US" sz="2000" dirty="0"/>
              <a:t>에 </a:t>
            </a:r>
            <a:r>
              <a:rPr kumimoji="1" lang="ko-KR" altLang="en-US" sz="2000" dirty="0">
                <a:solidFill>
                  <a:srgbClr val="C00000"/>
                </a:solidFill>
              </a:rPr>
              <a:t>집중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3F1EB16-D578-5044-B31D-E90846DABE64}"/>
              </a:ext>
            </a:extLst>
          </p:cNvPr>
          <p:cNvSpPr txBox="1"/>
          <p:nvPr/>
        </p:nvSpPr>
        <p:spPr>
          <a:xfrm>
            <a:off x="3619645" y="6116583"/>
            <a:ext cx="2258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Image Classification</a:t>
            </a:r>
            <a:endParaRPr kumimoji="1" lang="ko-KR" altLang="en-US" dirty="0"/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49C92D19-706A-5846-8A8F-4382B4F3FBFD}"/>
              </a:ext>
            </a:extLst>
          </p:cNvPr>
          <p:cNvCxnSpPr/>
          <p:nvPr/>
        </p:nvCxnSpPr>
        <p:spPr>
          <a:xfrm>
            <a:off x="4176889" y="4944533"/>
            <a:ext cx="2404533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D39C7C5-4BBD-F042-8269-E7C32268511F}"/>
              </a:ext>
            </a:extLst>
          </p:cNvPr>
          <p:cNvSpPr txBox="1"/>
          <p:nvPr/>
        </p:nvSpPr>
        <p:spPr>
          <a:xfrm>
            <a:off x="6660444" y="4770048"/>
            <a:ext cx="1362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chemeClr val="bg1">
                    <a:lumMod val="65000"/>
                  </a:schemeClr>
                </a:solidFill>
              </a:rPr>
              <a:t>개</a:t>
            </a:r>
            <a:r>
              <a:rPr kumimoji="1" lang="en-US" altLang="ko-KR" dirty="0">
                <a:solidFill>
                  <a:schemeClr val="bg1">
                    <a:lumMod val="65000"/>
                  </a:schemeClr>
                </a:solidFill>
              </a:rPr>
              <a:t>?</a:t>
            </a:r>
            <a:r>
              <a:rPr kumimoji="1" lang="en-US" altLang="ko-KR" dirty="0"/>
              <a:t> </a:t>
            </a:r>
            <a:r>
              <a:rPr kumimoji="1" lang="ko-KR" altLang="en-US" dirty="0">
                <a:solidFill>
                  <a:srgbClr val="C00000"/>
                </a:solidFill>
              </a:rPr>
              <a:t>고양이</a:t>
            </a:r>
            <a:r>
              <a:rPr kumimoji="1" lang="en-US" altLang="ko-KR" dirty="0">
                <a:solidFill>
                  <a:srgbClr val="C00000"/>
                </a:solidFill>
              </a:rPr>
              <a:t>!</a:t>
            </a:r>
            <a:endParaRPr kumimoji="1" lang="ko-KR" altLang="en-US" dirty="0">
              <a:solidFill>
                <a:srgbClr val="C00000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83C43E8-5F4F-3548-861A-F4F20082272D}"/>
              </a:ext>
            </a:extLst>
          </p:cNvPr>
          <p:cNvSpPr/>
          <p:nvPr/>
        </p:nvSpPr>
        <p:spPr>
          <a:xfrm>
            <a:off x="2333798" y="4085454"/>
            <a:ext cx="571530" cy="512486"/>
          </a:xfrm>
          <a:prstGeom prst="rect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11BB58F-8AB3-924B-94BB-01C53175E40F}"/>
              </a:ext>
            </a:extLst>
          </p:cNvPr>
          <p:cNvSpPr/>
          <p:nvPr/>
        </p:nvSpPr>
        <p:spPr>
          <a:xfrm>
            <a:off x="1248578" y="4101666"/>
            <a:ext cx="571530" cy="512486"/>
          </a:xfrm>
          <a:prstGeom prst="rect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835AAB2-DFD4-B14E-BCE1-942650E73C73}"/>
              </a:ext>
            </a:extLst>
          </p:cNvPr>
          <p:cNvSpPr/>
          <p:nvPr/>
        </p:nvSpPr>
        <p:spPr>
          <a:xfrm>
            <a:off x="1660382" y="4770015"/>
            <a:ext cx="356486" cy="369365"/>
          </a:xfrm>
          <a:prstGeom prst="rect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A178EEE-77A7-C44F-9D2F-B7E88353AE60}"/>
              </a:ext>
            </a:extLst>
          </p:cNvPr>
          <p:cNvSpPr/>
          <p:nvPr/>
        </p:nvSpPr>
        <p:spPr>
          <a:xfrm>
            <a:off x="2191445" y="4776433"/>
            <a:ext cx="415568" cy="369365"/>
          </a:xfrm>
          <a:prstGeom prst="rect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BE54247-B5E7-9F48-8E94-58BE7831CAB5}"/>
              </a:ext>
            </a:extLst>
          </p:cNvPr>
          <p:cNvSpPr txBox="1"/>
          <p:nvPr/>
        </p:nvSpPr>
        <p:spPr>
          <a:xfrm>
            <a:off x="269341" y="545812"/>
            <a:ext cx="50321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What is Attention Mechanism</a:t>
            </a:r>
          </a:p>
        </p:txBody>
      </p:sp>
    </p:spTree>
    <p:extLst>
      <p:ext uri="{BB962C8B-B14F-4D97-AF65-F5344CB8AC3E}">
        <p14:creationId xmlns:p14="http://schemas.microsoft.com/office/powerpoint/2010/main" val="37247790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46246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Why do we need Attention</a:t>
            </a:r>
          </a:p>
        </p:txBody>
      </p:sp>
    </p:spTree>
    <p:extLst>
      <p:ext uri="{BB962C8B-B14F-4D97-AF65-F5344CB8AC3E}">
        <p14:creationId xmlns:p14="http://schemas.microsoft.com/office/powerpoint/2010/main" val="30724883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46246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Why do we need Attention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6C2E6B5-476A-F442-AA3A-7C95C97C85A5}"/>
              </a:ext>
            </a:extLst>
          </p:cNvPr>
          <p:cNvSpPr txBox="1"/>
          <p:nvPr/>
        </p:nvSpPr>
        <p:spPr>
          <a:xfrm>
            <a:off x="269341" y="1414915"/>
            <a:ext cx="4738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chemeClr val="accent1"/>
                </a:solidFill>
              </a:rPr>
              <a:t>Limitation of Sequence to Sequence Model</a:t>
            </a:r>
            <a:endParaRPr kumimoji="1" lang="ko-KR" alt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68528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46246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Why do we need Attention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6C2E6B5-476A-F442-AA3A-7C95C97C85A5}"/>
              </a:ext>
            </a:extLst>
          </p:cNvPr>
          <p:cNvSpPr txBox="1"/>
          <p:nvPr/>
        </p:nvSpPr>
        <p:spPr>
          <a:xfrm>
            <a:off x="269341" y="1414915"/>
            <a:ext cx="4738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chemeClr val="accent1"/>
                </a:solidFill>
              </a:rPr>
              <a:t>Limitation of Sequence to Sequence Model</a:t>
            </a:r>
            <a:endParaRPr kumimoji="1" lang="ko-KR" altLang="en-US" dirty="0">
              <a:solidFill>
                <a:schemeClr val="accent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7813D80-FFB5-8B46-99A0-D01AB98F2C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0252" y="2409268"/>
            <a:ext cx="8951495" cy="2039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8496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46246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Why do we need Attention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6C2E6B5-476A-F442-AA3A-7C95C97C85A5}"/>
              </a:ext>
            </a:extLst>
          </p:cNvPr>
          <p:cNvSpPr txBox="1"/>
          <p:nvPr/>
        </p:nvSpPr>
        <p:spPr>
          <a:xfrm>
            <a:off x="269341" y="1414915"/>
            <a:ext cx="4738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chemeClr val="accent1"/>
                </a:solidFill>
              </a:rPr>
              <a:t>Limitation of Sequence to Sequence Model</a:t>
            </a:r>
            <a:endParaRPr kumimoji="1" lang="ko-KR" altLang="en-US" dirty="0">
              <a:solidFill>
                <a:schemeClr val="accent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7813D80-FFB5-8B46-99A0-D01AB98F2C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7342" y="2409268"/>
            <a:ext cx="8951495" cy="2039464"/>
          </a:xfrm>
          <a:prstGeom prst="rect">
            <a:avLst/>
          </a:prstGeom>
        </p:spPr>
      </p:pic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BBD0EC9E-091E-4847-A8F0-F5F9F6F0B685}"/>
              </a:ext>
            </a:extLst>
          </p:cNvPr>
          <p:cNvCxnSpPr>
            <a:cxnSpLocks/>
          </p:cNvCxnSpPr>
          <p:nvPr/>
        </p:nvCxnSpPr>
        <p:spPr>
          <a:xfrm>
            <a:off x="4780094" y="3448250"/>
            <a:ext cx="500513" cy="0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884C543-FC0F-DE44-B4DA-75DA311EE752}"/>
              </a:ext>
            </a:extLst>
          </p:cNvPr>
          <p:cNvSpPr txBox="1"/>
          <p:nvPr/>
        </p:nvSpPr>
        <p:spPr>
          <a:xfrm>
            <a:off x="2401433" y="5017241"/>
            <a:ext cx="8170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모든 </a:t>
            </a:r>
            <a:r>
              <a:rPr kumimoji="1" lang="en-US" altLang="ko-KR" dirty="0"/>
              <a:t>Input Sequence</a:t>
            </a:r>
            <a:r>
              <a:rPr kumimoji="1" lang="ko-KR" altLang="en-US" dirty="0"/>
              <a:t>의 정보를 하나의 </a:t>
            </a:r>
            <a:r>
              <a:rPr kumimoji="1" lang="en-US" altLang="ko-KR" dirty="0"/>
              <a:t>fixed-size vector</a:t>
            </a:r>
            <a:r>
              <a:rPr kumimoji="1" lang="ko-KR" altLang="en-US" dirty="0"/>
              <a:t>에 압축해서 </a:t>
            </a:r>
            <a:r>
              <a:rPr kumimoji="1" lang="ko-KR" altLang="en-US" dirty="0" err="1"/>
              <a:t>담고있음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941938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FA2840D0-9026-9942-B713-F7F6AE8F9E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0799"/>
          <a:stretch/>
        </p:blipFill>
        <p:spPr>
          <a:xfrm>
            <a:off x="1707342" y="2409268"/>
            <a:ext cx="3509097" cy="203946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50E526C-B495-BF4C-A39D-E47D96A38E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009" r="-62"/>
          <a:stretch/>
        </p:blipFill>
        <p:spPr>
          <a:xfrm>
            <a:off x="6035045" y="2417977"/>
            <a:ext cx="5465155" cy="203946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46246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Why do we need Attention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6C2E6B5-476A-F442-AA3A-7C95C97C85A5}"/>
              </a:ext>
            </a:extLst>
          </p:cNvPr>
          <p:cNvSpPr txBox="1"/>
          <p:nvPr/>
        </p:nvSpPr>
        <p:spPr>
          <a:xfrm>
            <a:off x="269341" y="1414915"/>
            <a:ext cx="4738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chemeClr val="accent1"/>
                </a:solidFill>
              </a:rPr>
              <a:t>Limitation of Sequence to Sequence Model</a:t>
            </a:r>
            <a:endParaRPr kumimoji="1" lang="ko-KR" altLang="en-US" dirty="0">
              <a:solidFill>
                <a:schemeClr val="accent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17B0BF-7125-B44A-9195-EAD1CC645C9F}"/>
              </a:ext>
            </a:extLst>
          </p:cNvPr>
          <p:cNvSpPr txBox="1"/>
          <p:nvPr/>
        </p:nvSpPr>
        <p:spPr>
          <a:xfrm>
            <a:off x="2401433" y="5017241"/>
            <a:ext cx="8170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모든 </a:t>
            </a:r>
            <a:r>
              <a:rPr kumimoji="1" lang="en-US" altLang="ko-KR" dirty="0"/>
              <a:t>Input Sequence</a:t>
            </a:r>
            <a:r>
              <a:rPr kumimoji="1" lang="ko-KR" altLang="en-US" dirty="0"/>
              <a:t>의 정보를 하나의 </a:t>
            </a:r>
            <a:r>
              <a:rPr kumimoji="1" lang="en-US" altLang="ko-KR" dirty="0"/>
              <a:t>fixed-size vector</a:t>
            </a:r>
            <a:r>
              <a:rPr kumimoji="1" lang="ko-KR" altLang="en-US" dirty="0"/>
              <a:t>에 압축해서 </a:t>
            </a:r>
            <a:r>
              <a:rPr kumimoji="1" lang="ko-KR" altLang="en-US" dirty="0" err="1"/>
              <a:t>담고있음</a:t>
            </a:r>
            <a:endParaRPr kumimoji="1" lang="ko-KR" altLang="en-US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4F0EBFC7-A21B-E04E-BB97-AB037A3D6D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4108422"/>
              </p:ext>
            </p:extLst>
          </p:nvPr>
        </p:nvGraphicFramePr>
        <p:xfrm>
          <a:off x="5291225" y="2703965"/>
          <a:ext cx="317633" cy="152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7633">
                  <a:extLst>
                    <a:ext uri="{9D8B030D-6E8A-4147-A177-3AD203B41FA5}">
                      <a16:colId xmlns:a16="http://schemas.microsoft.com/office/drawing/2014/main" val="1443746882"/>
                    </a:ext>
                  </a:extLst>
                </a:gridCol>
              </a:tblGrid>
              <a:tr h="275428"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4808685"/>
                  </a:ext>
                </a:extLst>
              </a:tr>
              <a:tr h="275428"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4051711"/>
                  </a:ext>
                </a:extLst>
              </a:tr>
              <a:tr h="275428"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1766411"/>
                  </a:ext>
                </a:extLst>
              </a:tr>
              <a:tr h="275428"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078267"/>
                  </a:ext>
                </a:extLst>
              </a:tr>
              <a:tr h="275428"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7488390"/>
                  </a:ext>
                </a:extLst>
              </a:tr>
            </a:tbl>
          </a:graphicData>
        </a:graphic>
      </p:graphicFrame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DC809759-CF57-ED4E-A125-182753E2FB70}"/>
              </a:ext>
            </a:extLst>
          </p:cNvPr>
          <p:cNvCxnSpPr>
            <a:cxnSpLocks/>
          </p:cNvCxnSpPr>
          <p:nvPr/>
        </p:nvCxnSpPr>
        <p:spPr>
          <a:xfrm>
            <a:off x="5620560" y="3447334"/>
            <a:ext cx="500513" cy="0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8B1BABAA-7B09-9D49-B8EB-4D24475C1304}"/>
              </a:ext>
            </a:extLst>
          </p:cNvPr>
          <p:cNvCxnSpPr>
            <a:cxnSpLocks/>
          </p:cNvCxnSpPr>
          <p:nvPr/>
        </p:nvCxnSpPr>
        <p:spPr>
          <a:xfrm>
            <a:off x="4780094" y="3448250"/>
            <a:ext cx="500513" cy="0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29365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BCAD0ACD-B27A-7C4D-9A23-67651DBFBF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009" r="-62"/>
          <a:stretch/>
        </p:blipFill>
        <p:spPr>
          <a:xfrm>
            <a:off x="6035045" y="2417977"/>
            <a:ext cx="5465155" cy="203946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46246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Why do we need Attention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6C2E6B5-476A-F442-AA3A-7C95C97C85A5}"/>
              </a:ext>
            </a:extLst>
          </p:cNvPr>
          <p:cNvSpPr txBox="1"/>
          <p:nvPr/>
        </p:nvSpPr>
        <p:spPr>
          <a:xfrm>
            <a:off x="269341" y="1414915"/>
            <a:ext cx="4738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chemeClr val="accent1"/>
                </a:solidFill>
              </a:rPr>
              <a:t>Limitation of Sequence to Sequence Model</a:t>
            </a:r>
            <a:endParaRPr kumimoji="1" lang="ko-KR" altLang="en-US" dirty="0">
              <a:solidFill>
                <a:schemeClr val="accent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17B0BF-7125-B44A-9195-EAD1CC645C9F}"/>
              </a:ext>
            </a:extLst>
          </p:cNvPr>
          <p:cNvSpPr txBox="1"/>
          <p:nvPr/>
        </p:nvSpPr>
        <p:spPr>
          <a:xfrm>
            <a:off x="2401433" y="5017241"/>
            <a:ext cx="8170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모든 </a:t>
            </a:r>
            <a:r>
              <a:rPr kumimoji="1" lang="en-US" altLang="ko-KR" dirty="0"/>
              <a:t>Input Sequence</a:t>
            </a:r>
            <a:r>
              <a:rPr kumimoji="1" lang="ko-KR" altLang="en-US" dirty="0"/>
              <a:t>의 정보를 하나의 </a:t>
            </a:r>
            <a:r>
              <a:rPr kumimoji="1" lang="en-US" altLang="ko-KR" dirty="0"/>
              <a:t>fixed-size vector</a:t>
            </a:r>
            <a:r>
              <a:rPr kumimoji="1" lang="ko-KR" altLang="en-US" dirty="0"/>
              <a:t>에 압축해서 </a:t>
            </a:r>
            <a:r>
              <a:rPr kumimoji="1" lang="ko-KR" altLang="en-US" dirty="0" err="1"/>
              <a:t>담고있음</a:t>
            </a:r>
            <a:endParaRPr kumimoji="1"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2E8937-5229-DD46-9BDD-008DEB400795}"/>
              </a:ext>
            </a:extLst>
          </p:cNvPr>
          <p:cNvSpPr txBox="1"/>
          <p:nvPr/>
        </p:nvSpPr>
        <p:spPr>
          <a:xfrm>
            <a:off x="87090" y="2797155"/>
            <a:ext cx="4838761" cy="1112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kumimoji="1" lang="en-US" altLang="ko-KR" b="1" dirty="0"/>
              <a:t>Input</a:t>
            </a:r>
          </a:p>
          <a:p>
            <a:pPr algn="ctr">
              <a:lnSpc>
                <a:spcPct val="200000"/>
              </a:lnSpc>
            </a:pPr>
            <a:r>
              <a:rPr kumimoji="1" lang="en-US" altLang="ko-KR" b="1" dirty="0"/>
              <a:t>The Sequence to Sequence model is good</a:t>
            </a: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F46AF45B-DFF9-7A4B-8969-628AE1A86E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4388358"/>
              </p:ext>
            </p:extLst>
          </p:nvPr>
        </p:nvGraphicFramePr>
        <p:xfrm>
          <a:off x="5291225" y="2703965"/>
          <a:ext cx="317633" cy="152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7633">
                  <a:extLst>
                    <a:ext uri="{9D8B030D-6E8A-4147-A177-3AD203B41FA5}">
                      <a16:colId xmlns:a16="http://schemas.microsoft.com/office/drawing/2014/main" val="1443746882"/>
                    </a:ext>
                  </a:extLst>
                </a:gridCol>
              </a:tblGrid>
              <a:tr h="275428"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4808685"/>
                  </a:ext>
                </a:extLst>
              </a:tr>
              <a:tr h="275428"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4051711"/>
                  </a:ext>
                </a:extLst>
              </a:tr>
              <a:tr h="275428"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1766411"/>
                  </a:ext>
                </a:extLst>
              </a:tr>
              <a:tr h="275428"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078267"/>
                  </a:ext>
                </a:extLst>
              </a:tr>
              <a:tr h="275428"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7488390"/>
                  </a:ext>
                </a:extLst>
              </a:tr>
            </a:tbl>
          </a:graphicData>
        </a:graphic>
      </p:graphicFrame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6B211312-94CF-7F42-9E5C-75E6B6F1815C}"/>
              </a:ext>
            </a:extLst>
          </p:cNvPr>
          <p:cNvCxnSpPr>
            <a:cxnSpLocks/>
          </p:cNvCxnSpPr>
          <p:nvPr/>
        </p:nvCxnSpPr>
        <p:spPr>
          <a:xfrm>
            <a:off x="5620560" y="3447334"/>
            <a:ext cx="500513" cy="0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FC3FC033-FC4E-9547-9F08-9891A76ED2D0}"/>
              </a:ext>
            </a:extLst>
          </p:cNvPr>
          <p:cNvCxnSpPr>
            <a:cxnSpLocks/>
          </p:cNvCxnSpPr>
          <p:nvPr/>
        </p:nvCxnSpPr>
        <p:spPr>
          <a:xfrm>
            <a:off x="4780094" y="3448250"/>
            <a:ext cx="500513" cy="0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3673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46246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Why do we need Attention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6C2E6B5-476A-F442-AA3A-7C95C97C85A5}"/>
              </a:ext>
            </a:extLst>
          </p:cNvPr>
          <p:cNvSpPr txBox="1"/>
          <p:nvPr/>
        </p:nvSpPr>
        <p:spPr>
          <a:xfrm>
            <a:off x="269341" y="1414915"/>
            <a:ext cx="4738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chemeClr val="accent1"/>
                </a:solidFill>
              </a:rPr>
              <a:t>Limitation of Sequence to Sequence Model</a:t>
            </a:r>
            <a:endParaRPr kumimoji="1" lang="ko-KR" altLang="en-US" dirty="0">
              <a:solidFill>
                <a:schemeClr val="accent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17B0BF-7125-B44A-9195-EAD1CC645C9F}"/>
              </a:ext>
            </a:extLst>
          </p:cNvPr>
          <p:cNvSpPr txBox="1"/>
          <p:nvPr/>
        </p:nvSpPr>
        <p:spPr>
          <a:xfrm>
            <a:off x="2401433" y="5017241"/>
            <a:ext cx="8170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모든 </a:t>
            </a:r>
            <a:r>
              <a:rPr kumimoji="1" lang="en-US" altLang="ko-KR" dirty="0"/>
              <a:t>Input Sequence</a:t>
            </a:r>
            <a:r>
              <a:rPr kumimoji="1" lang="ko-KR" altLang="en-US" dirty="0"/>
              <a:t>의 정보를 하나의 </a:t>
            </a:r>
            <a:r>
              <a:rPr kumimoji="1" lang="en-US" altLang="ko-KR" dirty="0"/>
              <a:t>fixed-size vector</a:t>
            </a:r>
            <a:r>
              <a:rPr kumimoji="1" lang="ko-KR" altLang="en-US" dirty="0"/>
              <a:t>에 압축해서 </a:t>
            </a:r>
            <a:r>
              <a:rPr kumimoji="1" lang="ko-KR" altLang="en-US" dirty="0" err="1"/>
              <a:t>담고있음</a:t>
            </a:r>
            <a:endParaRPr kumimoji="1" lang="ko-KR" altLang="en-US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4F0EBFC7-A21B-E04E-BB97-AB037A3D6D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6985744"/>
              </p:ext>
            </p:extLst>
          </p:nvPr>
        </p:nvGraphicFramePr>
        <p:xfrm>
          <a:off x="5287002" y="2693127"/>
          <a:ext cx="317633" cy="152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7633">
                  <a:extLst>
                    <a:ext uri="{9D8B030D-6E8A-4147-A177-3AD203B41FA5}">
                      <a16:colId xmlns:a16="http://schemas.microsoft.com/office/drawing/2014/main" val="1443746882"/>
                    </a:ext>
                  </a:extLst>
                </a:gridCol>
              </a:tblGrid>
              <a:tr h="275428"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/>
                    </a:p>
                  </a:txBody>
                  <a:tcPr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4808685"/>
                  </a:ext>
                </a:extLst>
              </a:tr>
              <a:tr h="275428"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/>
                    </a:p>
                  </a:txBody>
                  <a:tcPr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4051711"/>
                  </a:ext>
                </a:extLst>
              </a:tr>
              <a:tr h="275428">
                <a:tc>
                  <a:txBody>
                    <a:bodyPr/>
                    <a:lstStyle/>
                    <a:p>
                      <a:pPr latinLnBrk="1"/>
                      <a:endParaRPr lang="ko-KR" altLang="en-US" sz="1400" b="1"/>
                    </a:p>
                  </a:txBody>
                  <a:tcPr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1766411"/>
                  </a:ext>
                </a:extLst>
              </a:tr>
              <a:tr h="275428"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/>
                    </a:p>
                  </a:txBody>
                  <a:tcPr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078267"/>
                  </a:ext>
                </a:extLst>
              </a:tr>
              <a:tr h="275428"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/>
                    </a:p>
                  </a:txBody>
                  <a:tcPr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7488390"/>
                  </a:ext>
                </a:extLst>
              </a:tr>
            </a:tbl>
          </a:graphicData>
        </a:graphic>
      </p:graphicFrame>
      <p:pic>
        <p:nvPicPr>
          <p:cNvPr id="10" name="그림 9">
            <a:extLst>
              <a:ext uri="{FF2B5EF4-FFF2-40B4-BE49-F238E27FC236}">
                <a16:creationId xmlns:a16="http://schemas.microsoft.com/office/drawing/2014/main" id="{BBAAA475-87E9-594F-B4F0-2C75AE933E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009" r="-62"/>
          <a:stretch/>
        </p:blipFill>
        <p:spPr>
          <a:xfrm>
            <a:off x="6035045" y="2417977"/>
            <a:ext cx="5465155" cy="203946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9B3F3B0-B443-CC41-99B2-FEA2A65EBA67}"/>
              </a:ext>
            </a:extLst>
          </p:cNvPr>
          <p:cNvSpPr txBox="1"/>
          <p:nvPr/>
        </p:nvSpPr>
        <p:spPr>
          <a:xfrm>
            <a:off x="87090" y="2797155"/>
            <a:ext cx="4838761" cy="1112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kumimoji="1" lang="en-US" altLang="ko-KR" b="1" dirty="0"/>
              <a:t>Input</a:t>
            </a:r>
          </a:p>
          <a:p>
            <a:pPr algn="ctr">
              <a:lnSpc>
                <a:spcPct val="200000"/>
              </a:lnSpc>
            </a:pPr>
            <a:r>
              <a:rPr kumimoji="1" lang="en-US" altLang="ko-KR" b="1" dirty="0"/>
              <a:t>The Sequence to Sequence model is good</a:t>
            </a: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F0D29A35-1E75-E849-9DF7-7C7F9760A9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5209083"/>
              </p:ext>
            </p:extLst>
          </p:nvPr>
        </p:nvGraphicFramePr>
        <p:xfrm>
          <a:off x="5291225" y="2703965"/>
          <a:ext cx="317633" cy="152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7633">
                  <a:extLst>
                    <a:ext uri="{9D8B030D-6E8A-4147-A177-3AD203B41FA5}">
                      <a16:colId xmlns:a16="http://schemas.microsoft.com/office/drawing/2014/main" val="1443746882"/>
                    </a:ext>
                  </a:extLst>
                </a:gridCol>
              </a:tblGrid>
              <a:tr h="275428"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4808685"/>
                  </a:ext>
                </a:extLst>
              </a:tr>
              <a:tr h="275428"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4051711"/>
                  </a:ext>
                </a:extLst>
              </a:tr>
              <a:tr h="275428"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1766411"/>
                  </a:ext>
                </a:extLst>
              </a:tr>
              <a:tr h="275428"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078267"/>
                  </a:ext>
                </a:extLst>
              </a:tr>
              <a:tr h="275428"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7488390"/>
                  </a:ext>
                </a:extLst>
              </a:tr>
            </a:tbl>
          </a:graphicData>
        </a:graphic>
      </p:graphicFrame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8700897E-936F-FA41-A654-E4CD9486E737}"/>
              </a:ext>
            </a:extLst>
          </p:cNvPr>
          <p:cNvCxnSpPr>
            <a:cxnSpLocks/>
          </p:cNvCxnSpPr>
          <p:nvPr/>
        </p:nvCxnSpPr>
        <p:spPr>
          <a:xfrm>
            <a:off x="5620560" y="3447334"/>
            <a:ext cx="500513" cy="0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6687C5F9-5C10-2049-98DE-45AE13F97324}"/>
              </a:ext>
            </a:extLst>
          </p:cNvPr>
          <p:cNvCxnSpPr>
            <a:cxnSpLocks/>
          </p:cNvCxnSpPr>
          <p:nvPr/>
        </p:nvCxnSpPr>
        <p:spPr>
          <a:xfrm>
            <a:off x="4780094" y="3448250"/>
            <a:ext cx="500513" cy="0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55284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19639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Attention?!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B34D1EB-9B54-0348-A8CF-99F8FE7894E0}"/>
              </a:ext>
            </a:extLst>
          </p:cNvPr>
          <p:cNvSpPr txBox="1"/>
          <p:nvPr/>
        </p:nvSpPr>
        <p:spPr>
          <a:xfrm>
            <a:off x="407231" y="1290917"/>
            <a:ext cx="9526882" cy="33281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" altLang="ko-KR" dirty="0"/>
              <a:t>What is Attention Mechanism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" altLang="ko-KR" dirty="0"/>
              <a:t>Why do we need Attention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" altLang="ko-KR" dirty="0"/>
              <a:t>Papers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" altLang="ko-KR" dirty="0"/>
              <a:t>Neural Machine Translation by Jointly Learning to Align and Translate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" altLang="ko-KR" dirty="0"/>
              <a:t>Various Attention Mechanism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" altLang="ko-KR" dirty="0"/>
              <a:t>Another methods to enrich NMT performance</a:t>
            </a:r>
          </a:p>
        </p:txBody>
      </p:sp>
    </p:spTree>
    <p:extLst>
      <p:ext uri="{BB962C8B-B14F-4D97-AF65-F5344CB8AC3E}">
        <p14:creationId xmlns:p14="http://schemas.microsoft.com/office/powerpoint/2010/main" val="35758996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46246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Why do we need Attention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6C2E6B5-476A-F442-AA3A-7C95C97C85A5}"/>
              </a:ext>
            </a:extLst>
          </p:cNvPr>
          <p:cNvSpPr txBox="1"/>
          <p:nvPr/>
        </p:nvSpPr>
        <p:spPr>
          <a:xfrm>
            <a:off x="269341" y="1414915"/>
            <a:ext cx="4738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chemeClr val="accent1"/>
                </a:solidFill>
              </a:rPr>
              <a:t>Limitation of Sequence to Sequence Model</a:t>
            </a:r>
            <a:endParaRPr kumimoji="1" lang="ko-KR" altLang="en-US" dirty="0">
              <a:solidFill>
                <a:schemeClr val="accent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17B0BF-7125-B44A-9195-EAD1CC645C9F}"/>
              </a:ext>
            </a:extLst>
          </p:cNvPr>
          <p:cNvSpPr txBox="1"/>
          <p:nvPr/>
        </p:nvSpPr>
        <p:spPr>
          <a:xfrm>
            <a:off x="2401433" y="5017241"/>
            <a:ext cx="8170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모든 </a:t>
            </a:r>
            <a:r>
              <a:rPr kumimoji="1" lang="en-US" altLang="ko-KR" dirty="0"/>
              <a:t>Input Sequence</a:t>
            </a:r>
            <a:r>
              <a:rPr kumimoji="1" lang="ko-KR" altLang="en-US" dirty="0"/>
              <a:t>의 정보를 하나의 </a:t>
            </a:r>
            <a:r>
              <a:rPr kumimoji="1" lang="en-US" altLang="ko-KR" dirty="0"/>
              <a:t>fixed-size vector</a:t>
            </a:r>
            <a:r>
              <a:rPr kumimoji="1" lang="ko-KR" altLang="en-US" dirty="0"/>
              <a:t>에 압축해서 </a:t>
            </a:r>
            <a:r>
              <a:rPr kumimoji="1" lang="ko-KR" altLang="en-US" dirty="0" err="1"/>
              <a:t>담고있음</a:t>
            </a:r>
            <a:endParaRPr kumimoji="1"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2E8937-5229-DD46-9BDD-008DEB400795}"/>
              </a:ext>
            </a:extLst>
          </p:cNvPr>
          <p:cNvSpPr txBox="1"/>
          <p:nvPr/>
        </p:nvSpPr>
        <p:spPr>
          <a:xfrm>
            <a:off x="140407" y="2427196"/>
            <a:ext cx="4738799" cy="26702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kumimoji="1" lang="en-US" altLang="ko-KR" b="1" dirty="0"/>
              <a:t>Input</a:t>
            </a:r>
          </a:p>
          <a:p>
            <a:pPr algn="ctr">
              <a:lnSpc>
                <a:spcPct val="200000"/>
              </a:lnSpc>
            </a:pPr>
            <a:r>
              <a:rPr kumimoji="1" lang="en-US" altLang="ko-KR" b="1" dirty="0"/>
              <a:t>The Sequence to Sequence which is made by Cho et al. at NYU University model is good for Machine Translation</a:t>
            </a:r>
          </a:p>
          <a:p>
            <a:pPr algn="ctr">
              <a:lnSpc>
                <a:spcPct val="150000"/>
              </a:lnSpc>
            </a:pPr>
            <a:endParaRPr kumimoji="1" lang="en-US" altLang="ko-KR" b="1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1D06EB3-A30A-B744-93E4-01AE4AE34F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009" r="-62"/>
          <a:stretch/>
        </p:blipFill>
        <p:spPr>
          <a:xfrm>
            <a:off x="6035045" y="2417977"/>
            <a:ext cx="5465155" cy="2039464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1A39910A-A8D9-3F4E-B394-6C9A64B6BB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5209083"/>
              </p:ext>
            </p:extLst>
          </p:nvPr>
        </p:nvGraphicFramePr>
        <p:xfrm>
          <a:off x="5291225" y="2703965"/>
          <a:ext cx="317633" cy="152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7633">
                  <a:extLst>
                    <a:ext uri="{9D8B030D-6E8A-4147-A177-3AD203B41FA5}">
                      <a16:colId xmlns:a16="http://schemas.microsoft.com/office/drawing/2014/main" val="1443746882"/>
                    </a:ext>
                  </a:extLst>
                </a:gridCol>
              </a:tblGrid>
              <a:tr h="275428"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4808685"/>
                  </a:ext>
                </a:extLst>
              </a:tr>
              <a:tr h="275428"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4051711"/>
                  </a:ext>
                </a:extLst>
              </a:tr>
              <a:tr h="275428"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1766411"/>
                  </a:ext>
                </a:extLst>
              </a:tr>
              <a:tr h="275428"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078267"/>
                  </a:ext>
                </a:extLst>
              </a:tr>
              <a:tr h="275428"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7488390"/>
                  </a:ext>
                </a:extLst>
              </a:tr>
            </a:tbl>
          </a:graphicData>
        </a:graphic>
      </p:graphicFrame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EAA51C63-07A9-EC44-BED5-FB66DE767841}"/>
              </a:ext>
            </a:extLst>
          </p:cNvPr>
          <p:cNvCxnSpPr>
            <a:cxnSpLocks/>
          </p:cNvCxnSpPr>
          <p:nvPr/>
        </p:nvCxnSpPr>
        <p:spPr>
          <a:xfrm>
            <a:off x="5620560" y="3447334"/>
            <a:ext cx="500513" cy="0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8971CC8B-1667-3946-996E-95A98E0F9FC3}"/>
              </a:ext>
            </a:extLst>
          </p:cNvPr>
          <p:cNvCxnSpPr>
            <a:cxnSpLocks/>
          </p:cNvCxnSpPr>
          <p:nvPr/>
        </p:nvCxnSpPr>
        <p:spPr>
          <a:xfrm>
            <a:off x="4780094" y="3448250"/>
            <a:ext cx="500513" cy="0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33322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46246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Why do we need Attention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6C2E6B5-476A-F442-AA3A-7C95C97C85A5}"/>
              </a:ext>
            </a:extLst>
          </p:cNvPr>
          <p:cNvSpPr txBox="1"/>
          <p:nvPr/>
        </p:nvSpPr>
        <p:spPr>
          <a:xfrm>
            <a:off x="269341" y="1414915"/>
            <a:ext cx="4738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chemeClr val="accent1"/>
                </a:solidFill>
              </a:rPr>
              <a:t>Limitation of Sequence to Sequence Model</a:t>
            </a:r>
            <a:endParaRPr kumimoji="1" lang="ko-KR" altLang="en-US" dirty="0">
              <a:solidFill>
                <a:schemeClr val="accent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17B0BF-7125-B44A-9195-EAD1CC645C9F}"/>
              </a:ext>
            </a:extLst>
          </p:cNvPr>
          <p:cNvSpPr txBox="1"/>
          <p:nvPr/>
        </p:nvSpPr>
        <p:spPr>
          <a:xfrm>
            <a:off x="2401433" y="5017241"/>
            <a:ext cx="8170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모든 </a:t>
            </a:r>
            <a:r>
              <a:rPr kumimoji="1" lang="en-US" altLang="ko-KR" dirty="0"/>
              <a:t>Input Sequence</a:t>
            </a:r>
            <a:r>
              <a:rPr kumimoji="1" lang="ko-KR" altLang="en-US" dirty="0"/>
              <a:t>의 정보를 하나의 </a:t>
            </a:r>
            <a:r>
              <a:rPr kumimoji="1" lang="en-US" altLang="ko-KR" dirty="0"/>
              <a:t>fixed-size vector</a:t>
            </a:r>
            <a:r>
              <a:rPr kumimoji="1" lang="ko-KR" altLang="en-US" dirty="0"/>
              <a:t>에 압축해서 </a:t>
            </a:r>
            <a:r>
              <a:rPr kumimoji="1" lang="ko-KR" altLang="en-US" dirty="0" err="1"/>
              <a:t>담고있음</a:t>
            </a:r>
            <a:endParaRPr kumimoji="1" lang="ko-KR" altLang="en-US" dirty="0"/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A26BF415-999A-0348-A178-2587DFD8F8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8355130"/>
              </p:ext>
            </p:extLst>
          </p:nvPr>
        </p:nvGraphicFramePr>
        <p:xfrm>
          <a:off x="5313126" y="2684418"/>
          <a:ext cx="317633" cy="152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7633">
                  <a:extLst>
                    <a:ext uri="{9D8B030D-6E8A-4147-A177-3AD203B41FA5}">
                      <a16:colId xmlns:a16="http://schemas.microsoft.com/office/drawing/2014/main" val="1443746882"/>
                    </a:ext>
                  </a:extLst>
                </a:gridCol>
              </a:tblGrid>
              <a:tr h="275428"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/>
                    </a:p>
                  </a:txBody>
                  <a:tcPr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4808685"/>
                  </a:ext>
                </a:extLst>
              </a:tr>
              <a:tr h="275428"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/>
                    </a:p>
                  </a:txBody>
                  <a:tcPr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4051711"/>
                  </a:ext>
                </a:extLst>
              </a:tr>
              <a:tr h="275428">
                <a:tc>
                  <a:txBody>
                    <a:bodyPr/>
                    <a:lstStyle/>
                    <a:p>
                      <a:pPr latinLnBrk="1"/>
                      <a:endParaRPr lang="ko-KR" altLang="en-US" sz="1400" b="1"/>
                    </a:p>
                  </a:txBody>
                  <a:tcPr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1766411"/>
                  </a:ext>
                </a:extLst>
              </a:tr>
              <a:tr h="275428"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/>
                    </a:p>
                  </a:txBody>
                  <a:tcPr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078267"/>
                  </a:ext>
                </a:extLst>
              </a:tr>
              <a:tr h="275428"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/>
                    </a:p>
                  </a:txBody>
                  <a:tcPr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7488390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B6757FFC-2C9D-5A46-8E8F-9B7058572120}"/>
              </a:ext>
            </a:extLst>
          </p:cNvPr>
          <p:cNvSpPr txBox="1"/>
          <p:nvPr/>
        </p:nvSpPr>
        <p:spPr>
          <a:xfrm>
            <a:off x="140407" y="2427196"/>
            <a:ext cx="4738799" cy="26702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kumimoji="1" lang="en-US" altLang="ko-KR" b="1" dirty="0"/>
              <a:t>Input</a:t>
            </a:r>
          </a:p>
          <a:p>
            <a:pPr algn="ctr">
              <a:lnSpc>
                <a:spcPct val="200000"/>
              </a:lnSpc>
            </a:pPr>
            <a:r>
              <a:rPr kumimoji="1" lang="en-US" altLang="ko-KR" b="1" dirty="0"/>
              <a:t>The Sequence to Sequence which is made by Cho et al. at NYU University model is good for Machine Translation</a:t>
            </a:r>
          </a:p>
          <a:p>
            <a:pPr algn="ctr">
              <a:lnSpc>
                <a:spcPct val="150000"/>
              </a:lnSpc>
            </a:pPr>
            <a:endParaRPr kumimoji="1" lang="en-US" altLang="ko-KR" b="1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99CAF15-D619-4B4F-B84A-FEC0176538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009" r="-62"/>
          <a:stretch/>
        </p:blipFill>
        <p:spPr>
          <a:xfrm>
            <a:off x="6035045" y="2417977"/>
            <a:ext cx="5465155" cy="2039464"/>
          </a:xfrm>
          <a:prstGeom prst="rect">
            <a:avLst/>
          </a:prstGeom>
        </p:spPr>
      </p:pic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DBA89FB7-C5E9-9E4D-BE28-83D8B28635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3433536"/>
              </p:ext>
            </p:extLst>
          </p:nvPr>
        </p:nvGraphicFramePr>
        <p:xfrm>
          <a:off x="5299934" y="2703965"/>
          <a:ext cx="317633" cy="152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7633">
                  <a:extLst>
                    <a:ext uri="{9D8B030D-6E8A-4147-A177-3AD203B41FA5}">
                      <a16:colId xmlns:a16="http://schemas.microsoft.com/office/drawing/2014/main" val="1443746882"/>
                    </a:ext>
                  </a:extLst>
                </a:gridCol>
              </a:tblGrid>
              <a:tr h="275428"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4808685"/>
                  </a:ext>
                </a:extLst>
              </a:tr>
              <a:tr h="275428"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4051711"/>
                  </a:ext>
                </a:extLst>
              </a:tr>
              <a:tr h="275428"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1766411"/>
                  </a:ext>
                </a:extLst>
              </a:tr>
              <a:tr h="275428"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078267"/>
                  </a:ext>
                </a:extLst>
              </a:tr>
              <a:tr h="275428"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7488390"/>
                  </a:ext>
                </a:extLst>
              </a:tr>
            </a:tbl>
          </a:graphicData>
        </a:graphic>
      </p:graphicFrame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E2D90A64-84B4-C048-9F65-42A2E7892F61}"/>
              </a:ext>
            </a:extLst>
          </p:cNvPr>
          <p:cNvCxnSpPr>
            <a:cxnSpLocks/>
          </p:cNvCxnSpPr>
          <p:nvPr/>
        </p:nvCxnSpPr>
        <p:spPr>
          <a:xfrm>
            <a:off x="5620560" y="3447334"/>
            <a:ext cx="500513" cy="0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2125E9A6-4EBA-7D48-9CE5-052F6FA28A95}"/>
              </a:ext>
            </a:extLst>
          </p:cNvPr>
          <p:cNvCxnSpPr>
            <a:cxnSpLocks/>
          </p:cNvCxnSpPr>
          <p:nvPr/>
        </p:nvCxnSpPr>
        <p:spPr>
          <a:xfrm>
            <a:off x="4780094" y="3448250"/>
            <a:ext cx="500513" cy="0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08345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46246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Why do we need Attention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6C2E6B5-476A-F442-AA3A-7C95C97C85A5}"/>
              </a:ext>
            </a:extLst>
          </p:cNvPr>
          <p:cNvSpPr txBox="1"/>
          <p:nvPr/>
        </p:nvSpPr>
        <p:spPr>
          <a:xfrm>
            <a:off x="269341" y="1414915"/>
            <a:ext cx="4738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chemeClr val="accent1"/>
                </a:solidFill>
              </a:rPr>
              <a:t>Limitation of Sequence to Sequence Model</a:t>
            </a:r>
            <a:endParaRPr kumimoji="1" lang="ko-KR" altLang="en-US" dirty="0">
              <a:solidFill>
                <a:schemeClr val="accent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17B0BF-7125-B44A-9195-EAD1CC645C9F}"/>
              </a:ext>
            </a:extLst>
          </p:cNvPr>
          <p:cNvSpPr txBox="1"/>
          <p:nvPr/>
        </p:nvSpPr>
        <p:spPr>
          <a:xfrm>
            <a:off x="2401433" y="5017241"/>
            <a:ext cx="8170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모든 </a:t>
            </a:r>
            <a:r>
              <a:rPr kumimoji="1" lang="en-US" altLang="ko-KR" dirty="0"/>
              <a:t>Input Sequence</a:t>
            </a:r>
            <a:r>
              <a:rPr kumimoji="1" lang="ko-KR" altLang="en-US" dirty="0"/>
              <a:t>의 정보를 하나의 </a:t>
            </a:r>
            <a:r>
              <a:rPr kumimoji="1" lang="en-US" altLang="ko-KR" dirty="0"/>
              <a:t>fixed-size vector</a:t>
            </a:r>
            <a:r>
              <a:rPr kumimoji="1" lang="ko-KR" altLang="en-US" dirty="0"/>
              <a:t>에 압축해서 </a:t>
            </a:r>
            <a:r>
              <a:rPr kumimoji="1" lang="ko-KR" altLang="en-US" dirty="0" err="1"/>
              <a:t>담고있음</a:t>
            </a:r>
            <a:endParaRPr kumimoji="1"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2E8937-5229-DD46-9BDD-008DEB400795}"/>
              </a:ext>
            </a:extLst>
          </p:cNvPr>
          <p:cNvSpPr txBox="1"/>
          <p:nvPr/>
        </p:nvSpPr>
        <p:spPr>
          <a:xfrm>
            <a:off x="140407" y="2130130"/>
            <a:ext cx="4738799" cy="32242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kumimoji="1" lang="en-US" altLang="ko-KR" b="1" dirty="0"/>
              <a:t>Input</a:t>
            </a:r>
          </a:p>
          <a:p>
            <a:pPr algn="ctr">
              <a:lnSpc>
                <a:spcPct val="200000"/>
              </a:lnSpc>
            </a:pPr>
            <a:r>
              <a:rPr kumimoji="1" lang="en-US" altLang="ko-KR" b="1" dirty="0"/>
              <a:t>The Sequence to Sequence which is </a:t>
            </a:r>
          </a:p>
          <a:p>
            <a:pPr algn="ctr">
              <a:lnSpc>
                <a:spcPct val="200000"/>
              </a:lnSpc>
            </a:pPr>
            <a:r>
              <a:rPr kumimoji="1" lang="en-US" altLang="ko-KR" b="1" dirty="0"/>
              <a:t>…</a:t>
            </a:r>
          </a:p>
          <a:p>
            <a:pPr algn="ctr">
              <a:lnSpc>
                <a:spcPct val="200000"/>
              </a:lnSpc>
            </a:pPr>
            <a:r>
              <a:rPr kumimoji="1" lang="en-US" altLang="ko-KR" b="1" dirty="0"/>
              <a:t>…</a:t>
            </a:r>
          </a:p>
          <a:p>
            <a:pPr algn="ctr">
              <a:lnSpc>
                <a:spcPct val="200000"/>
              </a:lnSpc>
            </a:pPr>
            <a:r>
              <a:rPr kumimoji="1" lang="en-US" altLang="ko-KR" b="1" dirty="0"/>
              <a:t> model is good for Machine Translation</a:t>
            </a:r>
          </a:p>
          <a:p>
            <a:pPr algn="ctr">
              <a:lnSpc>
                <a:spcPct val="150000"/>
              </a:lnSpc>
            </a:pPr>
            <a:endParaRPr kumimoji="1" lang="en-US" altLang="ko-KR" b="1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92CD742-68F8-C44B-8E92-5D0EA26788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009" r="-62"/>
          <a:stretch/>
        </p:blipFill>
        <p:spPr>
          <a:xfrm>
            <a:off x="6035045" y="2417977"/>
            <a:ext cx="5465155" cy="2039464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7BF4B430-B0FD-2D42-8B19-5E2387CA91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840996"/>
              </p:ext>
            </p:extLst>
          </p:nvPr>
        </p:nvGraphicFramePr>
        <p:xfrm>
          <a:off x="5291225" y="2703965"/>
          <a:ext cx="317633" cy="152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7633">
                  <a:extLst>
                    <a:ext uri="{9D8B030D-6E8A-4147-A177-3AD203B41FA5}">
                      <a16:colId xmlns:a16="http://schemas.microsoft.com/office/drawing/2014/main" val="1443746882"/>
                    </a:ext>
                  </a:extLst>
                </a:gridCol>
              </a:tblGrid>
              <a:tr h="275428"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4808685"/>
                  </a:ext>
                </a:extLst>
              </a:tr>
              <a:tr h="275428"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4051711"/>
                  </a:ext>
                </a:extLst>
              </a:tr>
              <a:tr h="275428"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1766411"/>
                  </a:ext>
                </a:extLst>
              </a:tr>
              <a:tr h="275428"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078267"/>
                  </a:ext>
                </a:extLst>
              </a:tr>
              <a:tr h="275428"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7488390"/>
                  </a:ext>
                </a:extLst>
              </a:tr>
            </a:tbl>
          </a:graphicData>
        </a:graphic>
      </p:graphicFrame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37237899-60E9-6641-B21E-469B2B748350}"/>
              </a:ext>
            </a:extLst>
          </p:cNvPr>
          <p:cNvCxnSpPr>
            <a:cxnSpLocks/>
          </p:cNvCxnSpPr>
          <p:nvPr/>
        </p:nvCxnSpPr>
        <p:spPr>
          <a:xfrm>
            <a:off x="5620560" y="3447334"/>
            <a:ext cx="500513" cy="0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BF1C3FCE-93FA-C349-A5D6-545101B13FFB}"/>
              </a:ext>
            </a:extLst>
          </p:cNvPr>
          <p:cNvCxnSpPr>
            <a:cxnSpLocks/>
          </p:cNvCxnSpPr>
          <p:nvPr/>
        </p:nvCxnSpPr>
        <p:spPr>
          <a:xfrm>
            <a:off x="4780094" y="3448250"/>
            <a:ext cx="500513" cy="0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46810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46246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Why do we need Attention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6C2E6B5-476A-F442-AA3A-7C95C97C85A5}"/>
              </a:ext>
            </a:extLst>
          </p:cNvPr>
          <p:cNvSpPr txBox="1"/>
          <p:nvPr/>
        </p:nvSpPr>
        <p:spPr>
          <a:xfrm>
            <a:off x="269341" y="1414915"/>
            <a:ext cx="4738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chemeClr val="accent1"/>
                </a:solidFill>
              </a:rPr>
              <a:t>Limitation of Sequence to Sequence Model</a:t>
            </a:r>
            <a:endParaRPr kumimoji="1" lang="ko-KR" altLang="en-US" dirty="0">
              <a:solidFill>
                <a:schemeClr val="accent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17B0BF-7125-B44A-9195-EAD1CC645C9F}"/>
              </a:ext>
            </a:extLst>
          </p:cNvPr>
          <p:cNvSpPr txBox="1"/>
          <p:nvPr/>
        </p:nvSpPr>
        <p:spPr>
          <a:xfrm>
            <a:off x="2401433" y="5017241"/>
            <a:ext cx="8170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모든 </a:t>
            </a:r>
            <a:r>
              <a:rPr kumimoji="1" lang="en-US" altLang="ko-KR" dirty="0"/>
              <a:t>Input Sequence</a:t>
            </a:r>
            <a:r>
              <a:rPr kumimoji="1" lang="ko-KR" altLang="en-US" dirty="0"/>
              <a:t>의 정보를 하나의 </a:t>
            </a:r>
            <a:r>
              <a:rPr kumimoji="1" lang="en-US" altLang="ko-KR" dirty="0"/>
              <a:t>fixed-size vector</a:t>
            </a:r>
            <a:r>
              <a:rPr kumimoji="1" lang="ko-KR" altLang="en-US" dirty="0"/>
              <a:t>에 압축해서 </a:t>
            </a:r>
            <a:r>
              <a:rPr kumimoji="1" lang="ko-KR" altLang="en-US" dirty="0" err="1"/>
              <a:t>담고있음</a:t>
            </a:r>
            <a:endParaRPr kumimoji="1" lang="ko-KR" altLang="en-US" dirty="0"/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5606D9BA-81CC-294F-93DB-DB0D78DFAA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3009254"/>
              </p:ext>
            </p:extLst>
          </p:nvPr>
        </p:nvGraphicFramePr>
        <p:xfrm>
          <a:off x="5269587" y="2693127"/>
          <a:ext cx="317633" cy="152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7633">
                  <a:extLst>
                    <a:ext uri="{9D8B030D-6E8A-4147-A177-3AD203B41FA5}">
                      <a16:colId xmlns:a16="http://schemas.microsoft.com/office/drawing/2014/main" val="1443746882"/>
                    </a:ext>
                  </a:extLst>
                </a:gridCol>
              </a:tblGrid>
              <a:tr h="275428"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/>
                    </a:p>
                  </a:txBody>
                  <a:tcPr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4808685"/>
                  </a:ext>
                </a:extLst>
              </a:tr>
              <a:tr h="275428"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/>
                    </a:p>
                  </a:txBody>
                  <a:tcPr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4051711"/>
                  </a:ext>
                </a:extLst>
              </a:tr>
              <a:tr h="275428">
                <a:tc>
                  <a:txBody>
                    <a:bodyPr/>
                    <a:lstStyle/>
                    <a:p>
                      <a:pPr latinLnBrk="1"/>
                      <a:endParaRPr lang="ko-KR" altLang="en-US" sz="1400" b="1"/>
                    </a:p>
                  </a:txBody>
                  <a:tcPr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1766411"/>
                  </a:ext>
                </a:extLst>
              </a:tr>
              <a:tr h="275428"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/>
                    </a:p>
                  </a:txBody>
                  <a:tcPr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078267"/>
                  </a:ext>
                </a:extLst>
              </a:tr>
              <a:tr h="275428"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/>
                    </a:p>
                  </a:txBody>
                  <a:tcPr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7488390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344A48E8-F381-0843-B73A-AABE8F1204FA}"/>
              </a:ext>
            </a:extLst>
          </p:cNvPr>
          <p:cNvSpPr txBox="1"/>
          <p:nvPr/>
        </p:nvSpPr>
        <p:spPr>
          <a:xfrm>
            <a:off x="140407" y="2130130"/>
            <a:ext cx="4738799" cy="32242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kumimoji="1" lang="en-US" altLang="ko-KR" b="1" dirty="0"/>
              <a:t>Input</a:t>
            </a:r>
          </a:p>
          <a:p>
            <a:pPr algn="ctr">
              <a:lnSpc>
                <a:spcPct val="200000"/>
              </a:lnSpc>
            </a:pPr>
            <a:r>
              <a:rPr kumimoji="1" lang="en-US" altLang="ko-KR" b="1" dirty="0"/>
              <a:t>The Sequence to Sequence which is </a:t>
            </a:r>
          </a:p>
          <a:p>
            <a:pPr algn="ctr">
              <a:lnSpc>
                <a:spcPct val="200000"/>
              </a:lnSpc>
            </a:pPr>
            <a:r>
              <a:rPr kumimoji="1" lang="en-US" altLang="ko-KR" b="1" dirty="0"/>
              <a:t>…</a:t>
            </a:r>
          </a:p>
          <a:p>
            <a:pPr algn="ctr">
              <a:lnSpc>
                <a:spcPct val="200000"/>
              </a:lnSpc>
            </a:pPr>
            <a:r>
              <a:rPr kumimoji="1" lang="en-US" altLang="ko-KR" b="1" dirty="0"/>
              <a:t>…</a:t>
            </a:r>
          </a:p>
          <a:p>
            <a:pPr algn="ctr">
              <a:lnSpc>
                <a:spcPct val="200000"/>
              </a:lnSpc>
            </a:pPr>
            <a:r>
              <a:rPr kumimoji="1" lang="en-US" altLang="ko-KR" b="1" dirty="0"/>
              <a:t> model is good for Machine Translation</a:t>
            </a:r>
          </a:p>
          <a:p>
            <a:pPr algn="ctr">
              <a:lnSpc>
                <a:spcPct val="150000"/>
              </a:lnSpc>
            </a:pPr>
            <a:endParaRPr kumimoji="1" lang="en-US" altLang="ko-KR" b="1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99C284F6-F939-F24F-AD6F-DB7D74138A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009" r="-62"/>
          <a:stretch/>
        </p:blipFill>
        <p:spPr>
          <a:xfrm>
            <a:off x="6035045" y="2417977"/>
            <a:ext cx="5465155" cy="2039464"/>
          </a:xfrm>
          <a:prstGeom prst="rect">
            <a:avLst/>
          </a:prstGeom>
        </p:spPr>
      </p:pic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579A56CB-3CAF-3542-993E-5CBFFD4A9C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2089162"/>
              </p:ext>
            </p:extLst>
          </p:nvPr>
        </p:nvGraphicFramePr>
        <p:xfrm>
          <a:off x="5291225" y="2703965"/>
          <a:ext cx="317633" cy="152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7633">
                  <a:extLst>
                    <a:ext uri="{9D8B030D-6E8A-4147-A177-3AD203B41FA5}">
                      <a16:colId xmlns:a16="http://schemas.microsoft.com/office/drawing/2014/main" val="1443746882"/>
                    </a:ext>
                  </a:extLst>
                </a:gridCol>
              </a:tblGrid>
              <a:tr h="275428"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4808685"/>
                  </a:ext>
                </a:extLst>
              </a:tr>
              <a:tr h="275428"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4051711"/>
                  </a:ext>
                </a:extLst>
              </a:tr>
              <a:tr h="275428"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1766411"/>
                  </a:ext>
                </a:extLst>
              </a:tr>
              <a:tr h="275428"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078267"/>
                  </a:ext>
                </a:extLst>
              </a:tr>
              <a:tr h="275428"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7488390"/>
                  </a:ext>
                </a:extLst>
              </a:tr>
            </a:tbl>
          </a:graphicData>
        </a:graphic>
      </p:graphicFrame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FA753E5D-0507-0C40-BB80-DD3755742605}"/>
              </a:ext>
            </a:extLst>
          </p:cNvPr>
          <p:cNvCxnSpPr>
            <a:cxnSpLocks/>
          </p:cNvCxnSpPr>
          <p:nvPr/>
        </p:nvCxnSpPr>
        <p:spPr>
          <a:xfrm>
            <a:off x="5620560" y="3447334"/>
            <a:ext cx="500513" cy="0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5E78A4A6-AF75-1843-81F9-DF1B7E089360}"/>
              </a:ext>
            </a:extLst>
          </p:cNvPr>
          <p:cNvCxnSpPr>
            <a:cxnSpLocks/>
          </p:cNvCxnSpPr>
          <p:nvPr/>
        </p:nvCxnSpPr>
        <p:spPr>
          <a:xfrm>
            <a:off x="4780094" y="3448250"/>
            <a:ext cx="500513" cy="0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25546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46246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Why do we need Attention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6C2E6B5-476A-F442-AA3A-7C95C97C85A5}"/>
              </a:ext>
            </a:extLst>
          </p:cNvPr>
          <p:cNvSpPr txBox="1"/>
          <p:nvPr/>
        </p:nvSpPr>
        <p:spPr>
          <a:xfrm>
            <a:off x="269341" y="1414915"/>
            <a:ext cx="4738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chemeClr val="accent1"/>
                </a:solidFill>
              </a:rPr>
              <a:t>Limitation of Sequence to Sequence Model</a:t>
            </a:r>
            <a:endParaRPr kumimoji="1" lang="ko-KR" altLang="en-US" dirty="0">
              <a:solidFill>
                <a:schemeClr val="accent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17B0BF-7125-B44A-9195-EAD1CC645C9F}"/>
              </a:ext>
            </a:extLst>
          </p:cNvPr>
          <p:cNvSpPr txBox="1"/>
          <p:nvPr/>
        </p:nvSpPr>
        <p:spPr>
          <a:xfrm>
            <a:off x="2210449" y="5035691"/>
            <a:ext cx="8170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모든 </a:t>
            </a:r>
            <a:r>
              <a:rPr kumimoji="1" lang="en-US" altLang="ko-KR" dirty="0"/>
              <a:t>Input Sequence</a:t>
            </a:r>
            <a:r>
              <a:rPr kumimoji="1" lang="ko-KR" altLang="en-US" dirty="0"/>
              <a:t>의 정보를 하나의 </a:t>
            </a:r>
            <a:r>
              <a:rPr kumimoji="1" lang="en-US" altLang="ko-KR" dirty="0"/>
              <a:t>fixed-size vector</a:t>
            </a:r>
            <a:r>
              <a:rPr kumimoji="1" lang="ko-KR" altLang="en-US" dirty="0"/>
              <a:t>에 압축해서 </a:t>
            </a:r>
            <a:r>
              <a:rPr kumimoji="1" lang="ko-KR" altLang="en-US" dirty="0" err="1"/>
              <a:t>담고있음</a:t>
            </a:r>
            <a:endParaRPr kumimoji="1"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2DEAF01-7EAF-E843-B0A2-1E924F99D85C}"/>
              </a:ext>
            </a:extLst>
          </p:cNvPr>
          <p:cNvSpPr txBox="1"/>
          <p:nvPr/>
        </p:nvSpPr>
        <p:spPr>
          <a:xfrm>
            <a:off x="2460052" y="5835572"/>
            <a:ext cx="6989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>
                <a:solidFill>
                  <a:srgbClr val="C00000"/>
                </a:solidFill>
              </a:rPr>
              <a:t>문장이 길어질수록 전체 정보를 하나의 벡터로 표현하기 </a:t>
            </a:r>
            <a:r>
              <a:rPr kumimoji="1" lang="ko-KR" altLang="en-US" b="1" dirty="0" err="1">
                <a:solidFill>
                  <a:srgbClr val="C00000"/>
                </a:solidFill>
              </a:rPr>
              <a:t>어려워짐</a:t>
            </a:r>
            <a:endParaRPr kumimoji="1" lang="ko-KR" altLang="en-US" b="1" dirty="0">
              <a:solidFill>
                <a:srgbClr val="C00000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CFDC5F4-30F4-5643-9979-64A1661928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0799"/>
          <a:stretch/>
        </p:blipFill>
        <p:spPr>
          <a:xfrm>
            <a:off x="1707342" y="2409268"/>
            <a:ext cx="3509097" cy="203946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B6C548D-686B-B04C-A514-AF7872DB2A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009" r="-62"/>
          <a:stretch/>
        </p:blipFill>
        <p:spPr>
          <a:xfrm>
            <a:off x="6035045" y="2417977"/>
            <a:ext cx="5465155" cy="2039464"/>
          </a:xfrm>
          <a:prstGeom prst="rect">
            <a:avLst/>
          </a:prstGeom>
        </p:spPr>
      </p:pic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FAB8DA3A-B271-514A-9303-9E40946E02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5635331"/>
              </p:ext>
            </p:extLst>
          </p:nvPr>
        </p:nvGraphicFramePr>
        <p:xfrm>
          <a:off x="5291225" y="2703965"/>
          <a:ext cx="317633" cy="152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7633">
                  <a:extLst>
                    <a:ext uri="{9D8B030D-6E8A-4147-A177-3AD203B41FA5}">
                      <a16:colId xmlns:a16="http://schemas.microsoft.com/office/drawing/2014/main" val="1443746882"/>
                    </a:ext>
                  </a:extLst>
                </a:gridCol>
              </a:tblGrid>
              <a:tr h="275428"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4808685"/>
                  </a:ext>
                </a:extLst>
              </a:tr>
              <a:tr h="275428"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4051711"/>
                  </a:ext>
                </a:extLst>
              </a:tr>
              <a:tr h="275428"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1766411"/>
                  </a:ext>
                </a:extLst>
              </a:tr>
              <a:tr h="275428"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078267"/>
                  </a:ext>
                </a:extLst>
              </a:tr>
              <a:tr h="275428"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7488390"/>
                  </a:ext>
                </a:extLst>
              </a:tr>
            </a:tbl>
          </a:graphicData>
        </a:graphic>
      </p:graphicFrame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1171F054-7BA0-E049-A6AD-AD2C31D633B9}"/>
              </a:ext>
            </a:extLst>
          </p:cNvPr>
          <p:cNvCxnSpPr>
            <a:cxnSpLocks/>
          </p:cNvCxnSpPr>
          <p:nvPr/>
        </p:nvCxnSpPr>
        <p:spPr>
          <a:xfrm>
            <a:off x="5620560" y="3447334"/>
            <a:ext cx="500513" cy="0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DA0A4293-B40F-DF40-9ED4-0366504A32EF}"/>
              </a:ext>
            </a:extLst>
          </p:cNvPr>
          <p:cNvCxnSpPr>
            <a:cxnSpLocks/>
          </p:cNvCxnSpPr>
          <p:nvPr/>
        </p:nvCxnSpPr>
        <p:spPr>
          <a:xfrm>
            <a:off x="4780094" y="3448250"/>
            <a:ext cx="500513" cy="0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24134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46246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Why do we need Attention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6C2E6B5-476A-F442-AA3A-7C95C97C85A5}"/>
              </a:ext>
            </a:extLst>
          </p:cNvPr>
          <p:cNvSpPr txBox="1"/>
          <p:nvPr/>
        </p:nvSpPr>
        <p:spPr>
          <a:xfrm>
            <a:off x="269341" y="1414915"/>
            <a:ext cx="4738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chemeClr val="accent1"/>
                </a:solidFill>
              </a:rPr>
              <a:t>Limitation of Sequence to Sequence Model</a:t>
            </a:r>
            <a:endParaRPr kumimoji="1" lang="ko-KR" altLang="en-US" dirty="0">
              <a:solidFill>
                <a:schemeClr val="accent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17B0BF-7125-B44A-9195-EAD1CC645C9F}"/>
              </a:ext>
            </a:extLst>
          </p:cNvPr>
          <p:cNvSpPr txBox="1"/>
          <p:nvPr/>
        </p:nvSpPr>
        <p:spPr>
          <a:xfrm>
            <a:off x="2210449" y="5035691"/>
            <a:ext cx="8170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모든 </a:t>
            </a:r>
            <a:r>
              <a:rPr kumimoji="1" lang="en-US" altLang="ko-KR" dirty="0"/>
              <a:t>Input Sequence</a:t>
            </a:r>
            <a:r>
              <a:rPr kumimoji="1" lang="ko-KR" altLang="en-US" dirty="0"/>
              <a:t>의 정보를 하나의 </a:t>
            </a:r>
            <a:r>
              <a:rPr kumimoji="1" lang="en-US" altLang="ko-KR" dirty="0"/>
              <a:t>fixed-size vector</a:t>
            </a:r>
            <a:r>
              <a:rPr kumimoji="1" lang="ko-KR" altLang="en-US" dirty="0"/>
              <a:t>에 압축해서 </a:t>
            </a:r>
            <a:r>
              <a:rPr kumimoji="1" lang="ko-KR" altLang="en-US" dirty="0" err="1"/>
              <a:t>담고있음</a:t>
            </a:r>
            <a:endParaRPr kumimoji="1"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88B1D0B-474B-9845-AADA-81EA760500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0799"/>
          <a:stretch/>
        </p:blipFill>
        <p:spPr>
          <a:xfrm>
            <a:off x="1707342" y="2409268"/>
            <a:ext cx="3509097" cy="203946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F35F827-0371-BF43-927C-8F6804E500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009" r="-62"/>
          <a:stretch/>
        </p:blipFill>
        <p:spPr>
          <a:xfrm>
            <a:off x="6035045" y="2417977"/>
            <a:ext cx="5465155" cy="2039464"/>
          </a:xfrm>
          <a:prstGeom prst="rect">
            <a:avLst/>
          </a:prstGeom>
        </p:spPr>
      </p:pic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3E487C16-8DF2-F040-B467-D9215BC28E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5635331"/>
              </p:ext>
            </p:extLst>
          </p:nvPr>
        </p:nvGraphicFramePr>
        <p:xfrm>
          <a:off x="5291225" y="2703965"/>
          <a:ext cx="317633" cy="152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7633">
                  <a:extLst>
                    <a:ext uri="{9D8B030D-6E8A-4147-A177-3AD203B41FA5}">
                      <a16:colId xmlns:a16="http://schemas.microsoft.com/office/drawing/2014/main" val="1443746882"/>
                    </a:ext>
                  </a:extLst>
                </a:gridCol>
              </a:tblGrid>
              <a:tr h="275428"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4808685"/>
                  </a:ext>
                </a:extLst>
              </a:tr>
              <a:tr h="275428"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4051711"/>
                  </a:ext>
                </a:extLst>
              </a:tr>
              <a:tr h="275428"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1766411"/>
                  </a:ext>
                </a:extLst>
              </a:tr>
              <a:tr h="275428"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078267"/>
                  </a:ext>
                </a:extLst>
              </a:tr>
              <a:tr h="275428"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7488390"/>
                  </a:ext>
                </a:extLst>
              </a:tr>
            </a:tbl>
          </a:graphicData>
        </a:graphic>
      </p:graphicFrame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FA9DC805-24C1-1C4F-B438-42346B72DC19}"/>
              </a:ext>
            </a:extLst>
          </p:cNvPr>
          <p:cNvCxnSpPr>
            <a:cxnSpLocks/>
          </p:cNvCxnSpPr>
          <p:nvPr/>
        </p:nvCxnSpPr>
        <p:spPr>
          <a:xfrm>
            <a:off x="5620560" y="3447334"/>
            <a:ext cx="500513" cy="0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F6468684-21AA-6C47-A807-7DD1C34C49ED}"/>
              </a:ext>
            </a:extLst>
          </p:cNvPr>
          <p:cNvCxnSpPr>
            <a:cxnSpLocks/>
          </p:cNvCxnSpPr>
          <p:nvPr/>
        </p:nvCxnSpPr>
        <p:spPr>
          <a:xfrm>
            <a:off x="4780094" y="3448250"/>
            <a:ext cx="500513" cy="0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12964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>
            <a:extLst>
              <a:ext uri="{FF2B5EF4-FFF2-40B4-BE49-F238E27FC236}">
                <a16:creationId xmlns:a16="http://schemas.microsoft.com/office/drawing/2014/main" id="{17F16BC1-254E-7040-ACC3-ACE75BCBE7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0799"/>
          <a:stretch/>
        </p:blipFill>
        <p:spPr>
          <a:xfrm>
            <a:off x="1707342" y="2409268"/>
            <a:ext cx="3509097" cy="2039464"/>
          </a:xfrm>
          <a:prstGeom prst="rect">
            <a:avLst/>
          </a:prstGeom>
        </p:spPr>
      </p:pic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9711E580-BBE5-ED41-B23A-657F556F22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4599931"/>
              </p:ext>
            </p:extLst>
          </p:nvPr>
        </p:nvGraphicFramePr>
        <p:xfrm>
          <a:off x="5291225" y="2703965"/>
          <a:ext cx="317633" cy="152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7633">
                  <a:extLst>
                    <a:ext uri="{9D8B030D-6E8A-4147-A177-3AD203B41FA5}">
                      <a16:colId xmlns:a16="http://schemas.microsoft.com/office/drawing/2014/main" val="1443746882"/>
                    </a:ext>
                  </a:extLst>
                </a:gridCol>
              </a:tblGrid>
              <a:tr h="275428"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4808685"/>
                  </a:ext>
                </a:extLst>
              </a:tr>
              <a:tr h="275428"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4051711"/>
                  </a:ext>
                </a:extLst>
              </a:tr>
              <a:tr h="275428"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1766411"/>
                  </a:ext>
                </a:extLst>
              </a:tr>
              <a:tr h="275428"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078267"/>
                  </a:ext>
                </a:extLst>
              </a:tr>
              <a:tr h="275428"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7488390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46246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Why do we need Attention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6C2E6B5-476A-F442-AA3A-7C95C97C85A5}"/>
              </a:ext>
            </a:extLst>
          </p:cNvPr>
          <p:cNvSpPr txBox="1"/>
          <p:nvPr/>
        </p:nvSpPr>
        <p:spPr>
          <a:xfrm>
            <a:off x="269341" y="1414915"/>
            <a:ext cx="4738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chemeClr val="accent1"/>
                </a:solidFill>
              </a:rPr>
              <a:t>Limitation of Sequence to Sequence Model</a:t>
            </a:r>
            <a:endParaRPr kumimoji="1" lang="ko-KR" altLang="en-US" dirty="0">
              <a:solidFill>
                <a:schemeClr val="accent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17B0BF-7125-B44A-9195-EAD1CC645C9F}"/>
              </a:ext>
            </a:extLst>
          </p:cNvPr>
          <p:cNvSpPr txBox="1"/>
          <p:nvPr/>
        </p:nvSpPr>
        <p:spPr>
          <a:xfrm>
            <a:off x="2210449" y="5035691"/>
            <a:ext cx="8170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모든 </a:t>
            </a:r>
            <a:r>
              <a:rPr kumimoji="1" lang="en-US" altLang="ko-KR" dirty="0"/>
              <a:t>Input Sequence</a:t>
            </a:r>
            <a:r>
              <a:rPr kumimoji="1" lang="ko-KR" altLang="en-US" dirty="0"/>
              <a:t>의 정보를 하나의 </a:t>
            </a:r>
            <a:r>
              <a:rPr kumimoji="1" lang="en-US" altLang="ko-KR" dirty="0"/>
              <a:t>fixed-size vector</a:t>
            </a:r>
            <a:r>
              <a:rPr kumimoji="1" lang="ko-KR" altLang="en-US" dirty="0"/>
              <a:t>에 압축해서 </a:t>
            </a:r>
            <a:r>
              <a:rPr kumimoji="1" lang="ko-KR" altLang="en-US" dirty="0" err="1"/>
              <a:t>담고있음</a:t>
            </a:r>
            <a:endParaRPr kumimoji="1"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DDE2014-7485-C449-AC8E-B6F62FC59CA3}"/>
              </a:ext>
            </a:extLst>
          </p:cNvPr>
          <p:cNvSpPr/>
          <p:nvPr/>
        </p:nvSpPr>
        <p:spPr>
          <a:xfrm>
            <a:off x="4109670" y="3293436"/>
            <a:ext cx="661454" cy="323375"/>
          </a:xfrm>
          <a:prstGeom prst="rect">
            <a:avLst/>
          </a:prstGeom>
          <a:solidFill>
            <a:srgbClr val="C00000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848865F-EE8F-9345-98AB-40943E242D23}"/>
              </a:ext>
            </a:extLst>
          </p:cNvPr>
          <p:cNvSpPr/>
          <p:nvPr/>
        </p:nvSpPr>
        <p:spPr>
          <a:xfrm>
            <a:off x="1809403" y="3285646"/>
            <a:ext cx="661454" cy="323375"/>
          </a:xfrm>
          <a:prstGeom prst="rect">
            <a:avLst/>
          </a:prstGeom>
          <a:solidFill>
            <a:srgbClr val="C00000">
              <a:alpha val="2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E51AF8B-8B2C-CA4E-B2A8-AF86AE246273}"/>
              </a:ext>
            </a:extLst>
          </p:cNvPr>
          <p:cNvSpPr/>
          <p:nvPr/>
        </p:nvSpPr>
        <p:spPr>
          <a:xfrm>
            <a:off x="2969242" y="3288822"/>
            <a:ext cx="661454" cy="323375"/>
          </a:xfrm>
          <a:prstGeom prst="rect">
            <a:avLst/>
          </a:prstGeom>
          <a:solidFill>
            <a:srgbClr val="C0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A729EC42-2574-CB47-B8A6-8166C0A74D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009" r="-62"/>
          <a:stretch/>
        </p:blipFill>
        <p:spPr>
          <a:xfrm>
            <a:off x="6035045" y="2417977"/>
            <a:ext cx="5465155" cy="2039464"/>
          </a:xfrm>
          <a:prstGeom prst="rect">
            <a:avLst/>
          </a:prstGeom>
        </p:spPr>
      </p:pic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0136D04D-6C21-8242-98B5-4E8479909C76}"/>
              </a:ext>
            </a:extLst>
          </p:cNvPr>
          <p:cNvCxnSpPr>
            <a:cxnSpLocks/>
          </p:cNvCxnSpPr>
          <p:nvPr/>
        </p:nvCxnSpPr>
        <p:spPr>
          <a:xfrm>
            <a:off x="5620560" y="3447334"/>
            <a:ext cx="500513" cy="0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67416878-7767-0E43-A70F-9983E60CA586}"/>
              </a:ext>
            </a:extLst>
          </p:cNvPr>
          <p:cNvCxnSpPr>
            <a:cxnSpLocks/>
          </p:cNvCxnSpPr>
          <p:nvPr/>
        </p:nvCxnSpPr>
        <p:spPr>
          <a:xfrm>
            <a:off x="4780094" y="3448250"/>
            <a:ext cx="500513" cy="0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14803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46246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Why do we need Attention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6C2E6B5-476A-F442-AA3A-7C95C97C85A5}"/>
              </a:ext>
            </a:extLst>
          </p:cNvPr>
          <p:cNvSpPr txBox="1"/>
          <p:nvPr/>
        </p:nvSpPr>
        <p:spPr>
          <a:xfrm>
            <a:off x="269341" y="1414915"/>
            <a:ext cx="4738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chemeClr val="accent1"/>
                </a:solidFill>
              </a:rPr>
              <a:t>Limitation of Sequence to Sequence Model</a:t>
            </a:r>
            <a:endParaRPr kumimoji="1" lang="ko-KR" altLang="en-US" dirty="0">
              <a:solidFill>
                <a:schemeClr val="accent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17B0BF-7125-B44A-9195-EAD1CC645C9F}"/>
              </a:ext>
            </a:extLst>
          </p:cNvPr>
          <p:cNvSpPr txBox="1"/>
          <p:nvPr/>
        </p:nvSpPr>
        <p:spPr>
          <a:xfrm>
            <a:off x="2210449" y="5035691"/>
            <a:ext cx="8170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모든 </a:t>
            </a:r>
            <a:r>
              <a:rPr kumimoji="1" lang="en-US" altLang="ko-KR" dirty="0"/>
              <a:t>Input Sequence</a:t>
            </a:r>
            <a:r>
              <a:rPr kumimoji="1" lang="ko-KR" altLang="en-US" dirty="0"/>
              <a:t>의 정보를 하나의 </a:t>
            </a:r>
            <a:r>
              <a:rPr kumimoji="1" lang="en-US" altLang="ko-KR" dirty="0"/>
              <a:t>fixed-size vector</a:t>
            </a:r>
            <a:r>
              <a:rPr kumimoji="1" lang="ko-KR" altLang="en-US" dirty="0"/>
              <a:t>에 압축해서 </a:t>
            </a:r>
            <a:r>
              <a:rPr kumimoji="1" lang="ko-KR" altLang="en-US" dirty="0" err="1"/>
              <a:t>담고있음</a:t>
            </a:r>
            <a:endParaRPr kumimoji="1"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0893B9-A523-B448-90FE-66AF30BDB0A6}"/>
              </a:ext>
            </a:extLst>
          </p:cNvPr>
          <p:cNvSpPr txBox="1"/>
          <p:nvPr/>
        </p:nvSpPr>
        <p:spPr>
          <a:xfrm>
            <a:off x="2699333" y="5835572"/>
            <a:ext cx="7192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>
                <a:solidFill>
                  <a:srgbClr val="C00000"/>
                </a:solidFill>
              </a:rPr>
              <a:t>문장 초기 </a:t>
            </a:r>
            <a:r>
              <a:rPr kumimoji="1" lang="en-US" altLang="ko-KR" b="1" dirty="0">
                <a:solidFill>
                  <a:srgbClr val="C00000"/>
                </a:solidFill>
              </a:rPr>
              <a:t>Step</a:t>
            </a:r>
            <a:r>
              <a:rPr kumimoji="1" lang="ko-KR" altLang="en-US" b="1" dirty="0">
                <a:solidFill>
                  <a:srgbClr val="C00000"/>
                </a:solidFill>
              </a:rPr>
              <a:t>의 정보는 마지막</a:t>
            </a:r>
            <a:r>
              <a:rPr kumimoji="1" lang="en-US" altLang="ko-KR" b="1" dirty="0">
                <a:solidFill>
                  <a:srgbClr val="C00000"/>
                </a:solidFill>
              </a:rPr>
              <a:t> Step</a:t>
            </a:r>
            <a:r>
              <a:rPr kumimoji="1" lang="ko-KR" altLang="en-US" b="1" dirty="0">
                <a:solidFill>
                  <a:srgbClr val="C00000"/>
                </a:solidFill>
              </a:rPr>
              <a:t>에 비해 상대적으로 덜 사용됨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A17DC736-EC5F-A144-84CD-AAC9AD7A36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0799"/>
          <a:stretch/>
        </p:blipFill>
        <p:spPr>
          <a:xfrm>
            <a:off x="1707342" y="2409268"/>
            <a:ext cx="3509097" cy="203946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E1395A3C-8ACD-574F-827F-A7F14F5BC1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2739302"/>
              </p:ext>
            </p:extLst>
          </p:nvPr>
        </p:nvGraphicFramePr>
        <p:xfrm>
          <a:off x="5291225" y="2703965"/>
          <a:ext cx="317633" cy="152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7633">
                  <a:extLst>
                    <a:ext uri="{9D8B030D-6E8A-4147-A177-3AD203B41FA5}">
                      <a16:colId xmlns:a16="http://schemas.microsoft.com/office/drawing/2014/main" val="1443746882"/>
                    </a:ext>
                  </a:extLst>
                </a:gridCol>
              </a:tblGrid>
              <a:tr h="275428"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4808685"/>
                  </a:ext>
                </a:extLst>
              </a:tr>
              <a:tr h="275428"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4051711"/>
                  </a:ext>
                </a:extLst>
              </a:tr>
              <a:tr h="275428"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1766411"/>
                  </a:ext>
                </a:extLst>
              </a:tr>
              <a:tr h="275428"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078267"/>
                  </a:ext>
                </a:extLst>
              </a:tr>
              <a:tr h="275428"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7488390"/>
                  </a:ext>
                </a:extLst>
              </a:tr>
            </a:tbl>
          </a:graphicData>
        </a:graphic>
      </p:graphicFrame>
      <p:sp>
        <p:nvSpPr>
          <p:cNvPr id="19" name="직사각형 18">
            <a:extLst>
              <a:ext uri="{FF2B5EF4-FFF2-40B4-BE49-F238E27FC236}">
                <a16:creationId xmlns:a16="http://schemas.microsoft.com/office/drawing/2014/main" id="{D75142F5-9E04-FF48-9602-AF8C48293A5F}"/>
              </a:ext>
            </a:extLst>
          </p:cNvPr>
          <p:cNvSpPr/>
          <p:nvPr/>
        </p:nvSpPr>
        <p:spPr>
          <a:xfrm>
            <a:off x="4109670" y="3293436"/>
            <a:ext cx="661454" cy="323375"/>
          </a:xfrm>
          <a:prstGeom prst="rect">
            <a:avLst/>
          </a:prstGeom>
          <a:solidFill>
            <a:srgbClr val="C00000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138B9E3-94E3-7C47-A292-CFC4108B2E1E}"/>
              </a:ext>
            </a:extLst>
          </p:cNvPr>
          <p:cNvSpPr/>
          <p:nvPr/>
        </p:nvSpPr>
        <p:spPr>
          <a:xfrm>
            <a:off x="1809403" y="3285646"/>
            <a:ext cx="661454" cy="323375"/>
          </a:xfrm>
          <a:prstGeom prst="rect">
            <a:avLst/>
          </a:prstGeom>
          <a:solidFill>
            <a:srgbClr val="C00000">
              <a:alpha val="2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CFCFCAD-41B1-964A-AE4D-7650E26AB00C}"/>
              </a:ext>
            </a:extLst>
          </p:cNvPr>
          <p:cNvSpPr/>
          <p:nvPr/>
        </p:nvSpPr>
        <p:spPr>
          <a:xfrm>
            <a:off x="2969242" y="3288822"/>
            <a:ext cx="661454" cy="323375"/>
          </a:xfrm>
          <a:prstGeom prst="rect">
            <a:avLst/>
          </a:prstGeom>
          <a:solidFill>
            <a:srgbClr val="C0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6523D36E-741B-C542-A48A-1FDC88C48C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009" r="-62"/>
          <a:stretch/>
        </p:blipFill>
        <p:spPr>
          <a:xfrm>
            <a:off x="6035045" y="2417977"/>
            <a:ext cx="5465155" cy="2039464"/>
          </a:xfrm>
          <a:prstGeom prst="rect">
            <a:avLst/>
          </a:prstGeom>
        </p:spPr>
      </p:pic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985AE24-1EB6-1249-B414-B48A97140DA7}"/>
              </a:ext>
            </a:extLst>
          </p:cNvPr>
          <p:cNvCxnSpPr>
            <a:cxnSpLocks/>
          </p:cNvCxnSpPr>
          <p:nvPr/>
        </p:nvCxnSpPr>
        <p:spPr>
          <a:xfrm>
            <a:off x="5620560" y="3447334"/>
            <a:ext cx="500513" cy="0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0356E823-E69B-3A40-81EA-9F9AA9F9FF30}"/>
              </a:ext>
            </a:extLst>
          </p:cNvPr>
          <p:cNvCxnSpPr>
            <a:cxnSpLocks/>
          </p:cNvCxnSpPr>
          <p:nvPr/>
        </p:nvCxnSpPr>
        <p:spPr>
          <a:xfrm>
            <a:off x="4780094" y="3448250"/>
            <a:ext cx="500513" cy="0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631341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46246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Why do we need Attention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6C2E6B5-476A-F442-AA3A-7C95C97C85A5}"/>
              </a:ext>
            </a:extLst>
          </p:cNvPr>
          <p:cNvSpPr txBox="1"/>
          <p:nvPr/>
        </p:nvSpPr>
        <p:spPr>
          <a:xfrm>
            <a:off x="269341" y="1414915"/>
            <a:ext cx="4738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chemeClr val="accent1"/>
                </a:solidFill>
              </a:rPr>
              <a:t>Limitation of Sequence to Sequence Model</a:t>
            </a:r>
            <a:endParaRPr kumimoji="1" lang="ko-KR" altLang="en-US" dirty="0">
              <a:solidFill>
                <a:schemeClr val="accent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0893B9-A523-B448-90FE-66AF30BDB0A6}"/>
              </a:ext>
            </a:extLst>
          </p:cNvPr>
          <p:cNvSpPr txBox="1"/>
          <p:nvPr/>
        </p:nvSpPr>
        <p:spPr>
          <a:xfrm>
            <a:off x="269341" y="2130130"/>
            <a:ext cx="7431201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/>
              <a:t>문장이 길어질수록 전체 정보를 하나의 벡터로 표현하기 </a:t>
            </a:r>
            <a:r>
              <a:rPr kumimoji="1" lang="ko-KR" altLang="en-US" dirty="0" err="1"/>
              <a:t>어려워짐</a:t>
            </a:r>
            <a:endParaRPr kumimoji="1"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/>
              <a:t>문장 초기 </a:t>
            </a:r>
            <a:r>
              <a:rPr kumimoji="1" lang="en-US" altLang="ko-KR" dirty="0"/>
              <a:t>Step</a:t>
            </a:r>
            <a:r>
              <a:rPr kumimoji="1" lang="ko-KR" altLang="en-US" dirty="0"/>
              <a:t>의 정보는 마지막</a:t>
            </a:r>
            <a:r>
              <a:rPr kumimoji="1" lang="en-US" altLang="ko-KR" dirty="0"/>
              <a:t> Step</a:t>
            </a:r>
            <a:r>
              <a:rPr kumimoji="1" lang="ko-KR" altLang="en-US" dirty="0"/>
              <a:t>에 비해 상대적으로 덜 사용됨</a:t>
            </a:r>
          </a:p>
        </p:txBody>
      </p:sp>
    </p:spTree>
    <p:extLst>
      <p:ext uri="{BB962C8B-B14F-4D97-AF65-F5344CB8AC3E}">
        <p14:creationId xmlns:p14="http://schemas.microsoft.com/office/powerpoint/2010/main" val="21990505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46246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Why do we need Attention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6C2E6B5-476A-F442-AA3A-7C95C97C85A5}"/>
              </a:ext>
            </a:extLst>
          </p:cNvPr>
          <p:cNvSpPr txBox="1"/>
          <p:nvPr/>
        </p:nvSpPr>
        <p:spPr>
          <a:xfrm>
            <a:off x="269341" y="1414915"/>
            <a:ext cx="4738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chemeClr val="accent1"/>
                </a:solidFill>
              </a:rPr>
              <a:t>Limitation of Sequence to Sequence Model</a:t>
            </a:r>
            <a:endParaRPr kumimoji="1" lang="ko-KR" altLang="en-US" dirty="0">
              <a:solidFill>
                <a:schemeClr val="accent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0893B9-A523-B448-90FE-66AF30BDB0A6}"/>
              </a:ext>
            </a:extLst>
          </p:cNvPr>
          <p:cNvSpPr txBox="1"/>
          <p:nvPr/>
        </p:nvSpPr>
        <p:spPr>
          <a:xfrm>
            <a:off x="269341" y="2130130"/>
            <a:ext cx="7431201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/>
              <a:t>문장이 길어질수록 전체 정보를 하나의 벡터로 표현하기 </a:t>
            </a:r>
            <a:r>
              <a:rPr kumimoji="1" lang="ko-KR" altLang="en-US" dirty="0" err="1"/>
              <a:t>어려워짐</a:t>
            </a:r>
            <a:endParaRPr kumimoji="1"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/>
              <a:t>문장 초기 </a:t>
            </a:r>
            <a:r>
              <a:rPr kumimoji="1" lang="en-US" altLang="ko-KR" dirty="0"/>
              <a:t>Step</a:t>
            </a:r>
            <a:r>
              <a:rPr kumimoji="1" lang="ko-KR" altLang="en-US" dirty="0"/>
              <a:t>의 정보는 마지막</a:t>
            </a:r>
            <a:r>
              <a:rPr kumimoji="1" lang="en-US" altLang="ko-KR" dirty="0"/>
              <a:t> Step</a:t>
            </a:r>
            <a:r>
              <a:rPr kumimoji="1" lang="ko-KR" altLang="en-US" dirty="0"/>
              <a:t>에 비해 상대적으로 덜 사용됨</a:t>
            </a:r>
          </a:p>
        </p:txBody>
      </p:sp>
      <p:sp>
        <p:nvSpPr>
          <p:cNvPr id="3" name="오른쪽 화살표[R] 2">
            <a:extLst>
              <a:ext uri="{FF2B5EF4-FFF2-40B4-BE49-F238E27FC236}">
                <a16:creationId xmlns:a16="http://schemas.microsoft.com/office/drawing/2014/main" id="{54AF78DA-A07A-4445-AC10-A3F15C8A9C64}"/>
              </a:ext>
            </a:extLst>
          </p:cNvPr>
          <p:cNvSpPr/>
          <p:nvPr/>
        </p:nvSpPr>
        <p:spPr>
          <a:xfrm>
            <a:off x="1984248" y="4187952"/>
            <a:ext cx="768096" cy="393192"/>
          </a:xfrm>
          <a:prstGeom prst="rightArrow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3E15D5-377B-D741-804D-DCC9387D6882}"/>
              </a:ext>
            </a:extLst>
          </p:cNvPr>
          <p:cNvSpPr txBox="1"/>
          <p:nvPr/>
        </p:nvSpPr>
        <p:spPr>
          <a:xfrm>
            <a:off x="2953512" y="4187952"/>
            <a:ext cx="88097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b="1" dirty="0"/>
              <a:t>Neural Machine Translation by Jointly Learning to Align And Translate</a:t>
            </a:r>
            <a:endParaRPr kumimoji="1"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0349915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94B55AB-9E66-5C45-B3DE-187AD6A9E35B}"/>
              </a:ext>
            </a:extLst>
          </p:cNvPr>
          <p:cNvSpPr txBox="1"/>
          <p:nvPr/>
        </p:nvSpPr>
        <p:spPr>
          <a:xfrm>
            <a:off x="4265402" y="3136612"/>
            <a:ext cx="36611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b="1" dirty="0"/>
              <a:t>What is Attention</a:t>
            </a:r>
          </a:p>
        </p:txBody>
      </p:sp>
    </p:spTree>
    <p:extLst>
      <p:ext uri="{BB962C8B-B14F-4D97-AF65-F5344CB8AC3E}">
        <p14:creationId xmlns:p14="http://schemas.microsoft.com/office/powerpoint/2010/main" val="342196178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46246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Why do we need Attention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6C2E6B5-476A-F442-AA3A-7C95C97C85A5}"/>
              </a:ext>
            </a:extLst>
          </p:cNvPr>
          <p:cNvSpPr txBox="1"/>
          <p:nvPr/>
        </p:nvSpPr>
        <p:spPr>
          <a:xfrm>
            <a:off x="269341" y="1414915"/>
            <a:ext cx="4738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chemeClr val="accent1"/>
                </a:solidFill>
              </a:rPr>
              <a:t>Limitation of Sequence to Sequence Model</a:t>
            </a:r>
            <a:endParaRPr kumimoji="1" lang="ko-KR" altLang="en-US" dirty="0">
              <a:solidFill>
                <a:schemeClr val="accent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0893B9-A523-B448-90FE-66AF30BDB0A6}"/>
              </a:ext>
            </a:extLst>
          </p:cNvPr>
          <p:cNvSpPr txBox="1"/>
          <p:nvPr/>
        </p:nvSpPr>
        <p:spPr>
          <a:xfrm>
            <a:off x="269341" y="2130130"/>
            <a:ext cx="7431201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/>
              <a:t>문장이 길어질수록 전체 정보를 하나의 벡터로 표현하기 </a:t>
            </a:r>
            <a:r>
              <a:rPr kumimoji="1" lang="ko-KR" altLang="en-US" dirty="0" err="1"/>
              <a:t>어려워짐</a:t>
            </a:r>
            <a:endParaRPr kumimoji="1"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/>
              <a:t>문장 초기 </a:t>
            </a:r>
            <a:r>
              <a:rPr kumimoji="1" lang="en-US" altLang="ko-KR" dirty="0"/>
              <a:t>Step</a:t>
            </a:r>
            <a:r>
              <a:rPr kumimoji="1" lang="ko-KR" altLang="en-US" dirty="0"/>
              <a:t>의 정보는 마지막</a:t>
            </a:r>
            <a:r>
              <a:rPr kumimoji="1" lang="en-US" altLang="ko-KR" dirty="0"/>
              <a:t> Step</a:t>
            </a:r>
            <a:r>
              <a:rPr kumimoji="1" lang="ko-KR" altLang="en-US" dirty="0"/>
              <a:t>에 비해 상대적으로 덜 사용됨</a:t>
            </a:r>
          </a:p>
        </p:txBody>
      </p:sp>
      <p:sp>
        <p:nvSpPr>
          <p:cNvPr id="3" name="오른쪽 화살표[R] 2">
            <a:extLst>
              <a:ext uri="{FF2B5EF4-FFF2-40B4-BE49-F238E27FC236}">
                <a16:creationId xmlns:a16="http://schemas.microsoft.com/office/drawing/2014/main" id="{54AF78DA-A07A-4445-AC10-A3F15C8A9C64}"/>
              </a:ext>
            </a:extLst>
          </p:cNvPr>
          <p:cNvSpPr/>
          <p:nvPr/>
        </p:nvSpPr>
        <p:spPr>
          <a:xfrm>
            <a:off x="1984248" y="4187952"/>
            <a:ext cx="768096" cy="393192"/>
          </a:xfrm>
          <a:prstGeom prst="rightArrow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3E15D5-377B-D741-804D-DCC9387D6882}"/>
              </a:ext>
            </a:extLst>
          </p:cNvPr>
          <p:cNvSpPr txBox="1"/>
          <p:nvPr/>
        </p:nvSpPr>
        <p:spPr>
          <a:xfrm>
            <a:off x="2953512" y="4187952"/>
            <a:ext cx="54637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b="1" dirty="0" err="1"/>
              <a:t>a.k.a</a:t>
            </a:r>
            <a:r>
              <a:rPr kumimoji="1" lang="en-US" altLang="ko-KR" sz="2000" b="1" dirty="0"/>
              <a:t> Sequence to Sequence with Attention</a:t>
            </a:r>
            <a:endParaRPr kumimoji="1"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98061108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9D641FB-38D5-9B42-849B-42DA7206CC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9569" y="976111"/>
            <a:ext cx="3951911" cy="578742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186B78D-BB60-7749-9085-F58CD4211EEB}"/>
              </a:ext>
            </a:extLst>
          </p:cNvPr>
          <p:cNvSpPr txBox="1"/>
          <p:nvPr/>
        </p:nvSpPr>
        <p:spPr>
          <a:xfrm>
            <a:off x="269341" y="1426464"/>
            <a:ext cx="4033092" cy="12852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 err="1"/>
              <a:t>Bahdanau</a:t>
            </a:r>
            <a:r>
              <a:rPr kumimoji="1" lang="en-US" altLang="ko-KR" dirty="0"/>
              <a:t> et al. (2016)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Attention Mechanism</a:t>
            </a:r>
            <a:r>
              <a:rPr kumimoji="1" lang="ko-KR" altLang="en-US" dirty="0"/>
              <a:t>을 처음 도입</a:t>
            </a:r>
            <a:endParaRPr kumimoji="1"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Bidirectional RNN</a:t>
            </a:r>
            <a:r>
              <a:rPr kumimoji="1" lang="ko-KR" altLang="en-US" dirty="0"/>
              <a:t>을 사용함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9248D4-0D8B-4E47-A945-71D5B0812D9E}"/>
              </a:ext>
            </a:extLst>
          </p:cNvPr>
          <p:cNvSpPr txBox="1"/>
          <p:nvPr/>
        </p:nvSpPr>
        <p:spPr>
          <a:xfrm>
            <a:off x="269341" y="244060"/>
            <a:ext cx="11626581" cy="6553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800" dirty="0"/>
              <a:t>Neural Machine Translation By Jointly Learning To Align And Translate</a:t>
            </a:r>
          </a:p>
        </p:txBody>
      </p:sp>
    </p:spTree>
    <p:extLst>
      <p:ext uri="{BB962C8B-B14F-4D97-AF65-F5344CB8AC3E}">
        <p14:creationId xmlns:p14="http://schemas.microsoft.com/office/powerpoint/2010/main" val="400346323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49248D4-0D8B-4E47-A945-71D5B0812D9E}"/>
              </a:ext>
            </a:extLst>
          </p:cNvPr>
          <p:cNvSpPr txBox="1"/>
          <p:nvPr/>
        </p:nvSpPr>
        <p:spPr>
          <a:xfrm>
            <a:off x="269341" y="244060"/>
            <a:ext cx="11626581" cy="6553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800" dirty="0"/>
              <a:t>Neural Machine Translation By Jointly Learning To Align And Translate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66995D-1E49-B34D-BC2B-4C4CBD5EBFA2}"/>
              </a:ext>
            </a:extLst>
          </p:cNvPr>
          <p:cNvSpPr txBox="1"/>
          <p:nvPr/>
        </p:nvSpPr>
        <p:spPr>
          <a:xfrm>
            <a:off x="269341" y="1691218"/>
            <a:ext cx="7431201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/>
              <a:t>문장이 길어질수록 전체 정보를 하나의 벡터로 표현하기 </a:t>
            </a:r>
            <a:r>
              <a:rPr kumimoji="1" lang="ko-KR" altLang="en-US" dirty="0" err="1"/>
              <a:t>어려워짐</a:t>
            </a:r>
            <a:endParaRPr kumimoji="1"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/>
              <a:t>문장 초기 </a:t>
            </a:r>
            <a:r>
              <a:rPr kumimoji="1" lang="en-US" altLang="ko-KR" dirty="0"/>
              <a:t>Step</a:t>
            </a:r>
            <a:r>
              <a:rPr kumimoji="1" lang="ko-KR" altLang="en-US" dirty="0"/>
              <a:t>의 정보는 마지막</a:t>
            </a:r>
            <a:r>
              <a:rPr kumimoji="1" lang="en-US" altLang="ko-KR" dirty="0"/>
              <a:t> Step</a:t>
            </a:r>
            <a:r>
              <a:rPr kumimoji="1" lang="ko-KR" altLang="en-US" dirty="0"/>
              <a:t>에 비해 상대적으로 덜 사용됨</a:t>
            </a:r>
          </a:p>
        </p:txBody>
      </p:sp>
    </p:spTree>
    <p:extLst>
      <p:ext uri="{BB962C8B-B14F-4D97-AF65-F5344CB8AC3E}">
        <p14:creationId xmlns:p14="http://schemas.microsoft.com/office/powerpoint/2010/main" val="59234233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49248D4-0D8B-4E47-A945-71D5B0812D9E}"/>
              </a:ext>
            </a:extLst>
          </p:cNvPr>
          <p:cNvSpPr txBox="1"/>
          <p:nvPr/>
        </p:nvSpPr>
        <p:spPr>
          <a:xfrm>
            <a:off x="269341" y="244060"/>
            <a:ext cx="11626581" cy="6553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800" dirty="0"/>
              <a:t>Neural Machine Translation By Jointly Learning To Align And Translate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66995D-1E49-B34D-BC2B-4C4CBD5EBFA2}"/>
              </a:ext>
            </a:extLst>
          </p:cNvPr>
          <p:cNvSpPr txBox="1"/>
          <p:nvPr/>
        </p:nvSpPr>
        <p:spPr>
          <a:xfrm>
            <a:off x="269341" y="1691218"/>
            <a:ext cx="7431201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/>
              <a:t>문장이 길어질수록 전체 정보를 하나의 벡터로 표현하기 </a:t>
            </a:r>
            <a:r>
              <a:rPr kumimoji="1" lang="ko-KR" altLang="en-US" dirty="0" err="1"/>
              <a:t>어려워짐</a:t>
            </a:r>
            <a:endParaRPr kumimoji="1"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/>
              <a:t>문장 초기 </a:t>
            </a:r>
            <a:r>
              <a:rPr kumimoji="1" lang="en-US" altLang="ko-KR" dirty="0"/>
              <a:t>Step</a:t>
            </a:r>
            <a:r>
              <a:rPr kumimoji="1" lang="ko-KR" altLang="en-US" dirty="0"/>
              <a:t>의 정보는 마지막</a:t>
            </a:r>
            <a:r>
              <a:rPr kumimoji="1" lang="en-US" altLang="ko-KR" dirty="0"/>
              <a:t> Step</a:t>
            </a:r>
            <a:r>
              <a:rPr kumimoji="1" lang="ko-KR" altLang="en-US" dirty="0"/>
              <a:t>에 비해 상대적으로 덜 사용됨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B63BD6F7-6FAF-2A48-8F9D-DA3B128F5D1D}"/>
              </a:ext>
            </a:extLst>
          </p:cNvPr>
          <p:cNvCxnSpPr>
            <a:cxnSpLocks/>
          </p:cNvCxnSpPr>
          <p:nvPr/>
        </p:nvCxnSpPr>
        <p:spPr>
          <a:xfrm>
            <a:off x="4641574" y="2693504"/>
            <a:ext cx="0" cy="1331844"/>
          </a:xfrm>
          <a:prstGeom prst="straightConnector1">
            <a:avLst/>
          </a:prstGeom>
          <a:ln w="127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FBA1E27-E676-D444-91A2-CAA8A42B1515}"/>
              </a:ext>
            </a:extLst>
          </p:cNvPr>
          <p:cNvSpPr txBox="1"/>
          <p:nvPr/>
        </p:nvSpPr>
        <p:spPr>
          <a:xfrm>
            <a:off x="2937354" y="4025348"/>
            <a:ext cx="5055358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b="1" dirty="0">
                <a:solidFill>
                  <a:schemeClr val="accent2"/>
                </a:solidFill>
              </a:rPr>
              <a:t>Attention Mechanism (alignment model)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b="1" dirty="0">
                <a:solidFill>
                  <a:schemeClr val="accent2"/>
                </a:solidFill>
              </a:rPr>
              <a:t>Bidirectional RNN</a:t>
            </a:r>
          </a:p>
        </p:txBody>
      </p:sp>
    </p:spTree>
    <p:extLst>
      <p:ext uri="{BB962C8B-B14F-4D97-AF65-F5344CB8AC3E}">
        <p14:creationId xmlns:p14="http://schemas.microsoft.com/office/powerpoint/2010/main" val="41580215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49248D4-0D8B-4E47-A945-71D5B0812D9E}"/>
              </a:ext>
            </a:extLst>
          </p:cNvPr>
          <p:cNvSpPr txBox="1"/>
          <p:nvPr/>
        </p:nvSpPr>
        <p:spPr>
          <a:xfrm>
            <a:off x="269341" y="244060"/>
            <a:ext cx="11626581" cy="6553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800" dirty="0"/>
              <a:t>Neural Machine Translation By Jointly Learning To Align And Translate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37FF1E-EED7-C842-9F07-6470229F7513}"/>
              </a:ext>
            </a:extLst>
          </p:cNvPr>
          <p:cNvSpPr txBox="1"/>
          <p:nvPr/>
        </p:nvSpPr>
        <p:spPr>
          <a:xfrm>
            <a:off x="164337" y="1233752"/>
            <a:ext cx="2160015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>
                <a:solidFill>
                  <a:schemeClr val="accent2"/>
                </a:solidFill>
              </a:rPr>
              <a:t>Bidirectional RNN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DBC9410-7AA6-6C40-9AB8-979E90085F4A}"/>
              </a:ext>
            </a:extLst>
          </p:cNvPr>
          <p:cNvSpPr/>
          <p:nvPr/>
        </p:nvSpPr>
        <p:spPr>
          <a:xfrm>
            <a:off x="1336402" y="3789989"/>
            <a:ext cx="905256" cy="55778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RNN</a:t>
            </a:r>
            <a:endParaRPr kumimoji="1"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BAB6CB-BD19-0643-B29D-49A284C75E7E}"/>
              </a:ext>
            </a:extLst>
          </p:cNvPr>
          <p:cNvSpPr txBox="1"/>
          <p:nvPr/>
        </p:nvSpPr>
        <p:spPr>
          <a:xfrm>
            <a:off x="3461431" y="5993693"/>
            <a:ext cx="2744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기존 </a:t>
            </a:r>
            <a:r>
              <a:rPr kumimoji="1" lang="en-US" altLang="ko-KR" dirty="0"/>
              <a:t>Unidirectional RNN</a:t>
            </a:r>
            <a:endParaRPr kumimoji="1"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EC095F7-71A1-6447-90DF-835035180860}"/>
              </a:ext>
            </a:extLst>
          </p:cNvPr>
          <p:cNvSpPr/>
          <p:nvPr/>
        </p:nvSpPr>
        <p:spPr>
          <a:xfrm>
            <a:off x="2832970" y="3789989"/>
            <a:ext cx="905256" cy="55778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RNN</a:t>
            </a:r>
            <a:endParaRPr kumimoji="1"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CF723AB-3233-9E45-91C1-664E8507112D}"/>
              </a:ext>
            </a:extLst>
          </p:cNvPr>
          <p:cNvSpPr/>
          <p:nvPr/>
        </p:nvSpPr>
        <p:spPr>
          <a:xfrm>
            <a:off x="4329538" y="3789989"/>
            <a:ext cx="905256" cy="55778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RNN</a:t>
            </a:r>
            <a:endParaRPr kumimoji="1"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B71DB33-A851-F940-944F-AA3F9273C503}"/>
              </a:ext>
            </a:extLst>
          </p:cNvPr>
          <p:cNvSpPr/>
          <p:nvPr/>
        </p:nvSpPr>
        <p:spPr>
          <a:xfrm>
            <a:off x="7151986" y="3789989"/>
            <a:ext cx="905256" cy="55778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RNN</a:t>
            </a:r>
            <a:endParaRPr kumimoji="1" lang="ko-KR" altLang="en-US" dirty="0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30A8907E-2996-AE41-A16C-5C867DD763DA}"/>
              </a:ext>
            </a:extLst>
          </p:cNvPr>
          <p:cNvCxnSpPr>
            <a:stCxn id="3" idx="3"/>
            <a:endCxn id="9" idx="1"/>
          </p:cNvCxnSpPr>
          <p:nvPr/>
        </p:nvCxnSpPr>
        <p:spPr>
          <a:xfrm>
            <a:off x="2241658" y="4068881"/>
            <a:ext cx="59131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27DB41BA-D253-A043-8807-A95B4E07D645}"/>
              </a:ext>
            </a:extLst>
          </p:cNvPr>
          <p:cNvCxnSpPr/>
          <p:nvPr/>
        </p:nvCxnSpPr>
        <p:spPr>
          <a:xfrm>
            <a:off x="3738226" y="4068881"/>
            <a:ext cx="59131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14875AE8-10A3-7D4D-98E9-3058E68631EB}"/>
              </a:ext>
            </a:extLst>
          </p:cNvPr>
          <p:cNvCxnSpPr/>
          <p:nvPr/>
        </p:nvCxnSpPr>
        <p:spPr>
          <a:xfrm>
            <a:off x="5234794" y="4068881"/>
            <a:ext cx="59131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15EFBDB2-AEA3-934F-AD66-A276E1E806BC}"/>
              </a:ext>
            </a:extLst>
          </p:cNvPr>
          <p:cNvCxnSpPr/>
          <p:nvPr/>
        </p:nvCxnSpPr>
        <p:spPr>
          <a:xfrm>
            <a:off x="6560674" y="4068881"/>
            <a:ext cx="59131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0AB5602-1812-B74F-9D1C-FDE45106B550}"/>
              </a:ext>
            </a:extLst>
          </p:cNvPr>
          <p:cNvCxnSpPr>
            <a:cxnSpLocks/>
          </p:cNvCxnSpPr>
          <p:nvPr/>
        </p:nvCxnSpPr>
        <p:spPr>
          <a:xfrm flipV="1">
            <a:off x="7604614" y="3195629"/>
            <a:ext cx="0" cy="5867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4DB3586-30E2-6045-8A90-F39950481BE3}"/>
                  </a:ext>
                </a:extLst>
              </p:cNvPr>
              <p:cNvSpPr txBox="1"/>
              <p:nvPr/>
            </p:nvSpPr>
            <p:spPr>
              <a:xfrm>
                <a:off x="7363394" y="2800389"/>
                <a:ext cx="4824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4DB3586-30E2-6045-8A90-F39950481B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3394" y="2800389"/>
                <a:ext cx="482440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2EAAA3B-C66A-2445-9393-65DC6F2DEEF9}"/>
                  </a:ext>
                </a:extLst>
              </p:cNvPr>
              <p:cNvSpPr txBox="1"/>
              <p:nvPr/>
            </p:nvSpPr>
            <p:spPr>
              <a:xfrm>
                <a:off x="1547810" y="4809021"/>
                <a:ext cx="48962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2EAAA3B-C66A-2445-9393-65DC6F2DEE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810" y="4809021"/>
                <a:ext cx="489621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BFC3D7B-A80D-CF4B-AB74-DA22E6C2350C}"/>
                  </a:ext>
                </a:extLst>
              </p:cNvPr>
              <p:cNvSpPr txBox="1"/>
              <p:nvPr/>
            </p:nvSpPr>
            <p:spPr>
              <a:xfrm>
                <a:off x="3040787" y="4809021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BFC3D7B-A80D-CF4B-AB74-DA22E6C235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0787" y="4809021"/>
                <a:ext cx="494943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30D704E8-09F2-4943-9181-97FA8566426F}"/>
              </a:ext>
            </a:extLst>
          </p:cNvPr>
          <p:cNvCxnSpPr>
            <a:cxnSpLocks/>
            <a:stCxn id="21" idx="0"/>
            <a:endCxn id="3" idx="2"/>
          </p:cNvCxnSpPr>
          <p:nvPr/>
        </p:nvCxnSpPr>
        <p:spPr>
          <a:xfrm flipH="1" flipV="1">
            <a:off x="1789030" y="4347773"/>
            <a:ext cx="3591" cy="4612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CE33E86B-1813-DE46-BC31-52468BBB94D0}"/>
              </a:ext>
            </a:extLst>
          </p:cNvPr>
          <p:cNvCxnSpPr>
            <a:cxnSpLocks/>
          </p:cNvCxnSpPr>
          <p:nvPr/>
        </p:nvCxnSpPr>
        <p:spPr>
          <a:xfrm flipH="1" flipV="1">
            <a:off x="3282006" y="4347773"/>
            <a:ext cx="3591" cy="4612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78B709B-BD4B-AD4D-8BD6-FC97BB40379D}"/>
                  </a:ext>
                </a:extLst>
              </p:cNvPr>
              <p:cNvSpPr txBox="1"/>
              <p:nvPr/>
            </p:nvSpPr>
            <p:spPr>
              <a:xfrm>
                <a:off x="4540538" y="4809021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78B709B-BD4B-AD4D-8BD6-FC97BB4037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38" y="4809021"/>
                <a:ext cx="49494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1FCBF9B8-2739-4C44-AFDE-56D1445B7B16}"/>
              </a:ext>
            </a:extLst>
          </p:cNvPr>
          <p:cNvCxnSpPr>
            <a:cxnSpLocks/>
          </p:cNvCxnSpPr>
          <p:nvPr/>
        </p:nvCxnSpPr>
        <p:spPr>
          <a:xfrm flipH="1" flipV="1">
            <a:off x="4781757" y="4347773"/>
            <a:ext cx="3591" cy="4612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3D7F8ED4-B9AC-734B-B2B7-7A0380943528}"/>
              </a:ext>
            </a:extLst>
          </p:cNvPr>
          <p:cNvSpPr txBox="1"/>
          <p:nvPr/>
        </p:nvSpPr>
        <p:spPr>
          <a:xfrm>
            <a:off x="5991251" y="3868826"/>
            <a:ext cx="4042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b="1" dirty="0"/>
              <a:t>⋯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C551C8A-D907-B34C-8B29-01E669013FFA}"/>
                  </a:ext>
                </a:extLst>
              </p:cNvPr>
              <p:cNvSpPr txBox="1"/>
              <p:nvPr/>
            </p:nvSpPr>
            <p:spPr>
              <a:xfrm>
                <a:off x="7363394" y="4783375"/>
                <a:ext cx="50904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C551C8A-D907-B34C-8B29-01E669013F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3394" y="4783375"/>
                <a:ext cx="509049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DA0A4F70-5BBB-1B44-B042-FC7B3054A0FE}"/>
              </a:ext>
            </a:extLst>
          </p:cNvPr>
          <p:cNvCxnSpPr>
            <a:cxnSpLocks/>
          </p:cNvCxnSpPr>
          <p:nvPr/>
        </p:nvCxnSpPr>
        <p:spPr>
          <a:xfrm flipH="1" flipV="1">
            <a:off x="7604613" y="4322127"/>
            <a:ext cx="3591" cy="4612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146364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49248D4-0D8B-4E47-A945-71D5B0812D9E}"/>
              </a:ext>
            </a:extLst>
          </p:cNvPr>
          <p:cNvSpPr txBox="1"/>
          <p:nvPr/>
        </p:nvSpPr>
        <p:spPr>
          <a:xfrm>
            <a:off x="269341" y="244060"/>
            <a:ext cx="11626581" cy="6553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800" dirty="0"/>
              <a:t>Neural Machine Translation By Jointly Learning To Align And Translate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37FF1E-EED7-C842-9F07-6470229F7513}"/>
              </a:ext>
            </a:extLst>
          </p:cNvPr>
          <p:cNvSpPr txBox="1"/>
          <p:nvPr/>
        </p:nvSpPr>
        <p:spPr>
          <a:xfrm>
            <a:off x="164337" y="1233752"/>
            <a:ext cx="2160015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>
                <a:solidFill>
                  <a:schemeClr val="accent2"/>
                </a:solidFill>
              </a:rPr>
              <a:t>Bidirectional RNN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DBC9410-7AA6-6C40-9AB8-979E90085F4A}"/>
              </a:ext>
            </a:extLst>
          </p:cNvPr>
          <p:cNvSpPr/>
          <p:nvPr/>
        </p:nvSpPr>
        <p:spPr>
          <a:xfrm>
            <a:off x="1336402" y="3789989"/>
            <a:ext cx="905256" cy="55778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RNN</a:t>
            </a:r>
            <a:endParaRPr kumimoji="1"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BAB6CB-BD19-0643-B29D-49A284C75E7E}"/>
              </a:ext>
            </a:extLst>
          </p:cNvPr>
          <p:cNvSpPr txBox="1"/>
          <p:nvPr/>
        </p:nvSpPr>
        <p:spPr>
          <a:xfrm>
            <a:off x="3461431" y="5993693"/>
            <a:ext cx="2744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기존 </a:t>
            </a:r>
            <a:r>
              <a:rPr kumimoji="1" lang="en-US" altLang="ko-KR" dirty="0"/>
              <a:t>Unidirectional RNN</a:t>
            </a:r>
            <a:endParaRPr kumimoji="1"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EC095F7-71A1-6447-90DF-835035180860}"/>
              </a:ext>
            </a:extLst>
          </p:cNvPr>
          <p:cNvSpPr/>
          <p:nvPr/>
        </p:nvSpPr>
        <p:spPr>
          <a:xfrm>
            <a:off x="2832970" y="3789989"/>
            <a:ext cx="905256" cy="55778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RNN</a:t>
            </a:r>
            <a:endParaRPr kumimoji="1"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CF723AB-3233-9E45-91C1-664E8507112D}"/>
              </a:ext>
            </a:extLst>
          </p:cNvPr>
          <p:cNvSpPr/>
          <p:nvPr/>
        </p:nvSpPr>
        <p:spPr>
          <a:xfrm>
            <a:off x="4329538" y="3789989"/>
            <a:ext cx="905256" cy="55778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RNN</a:t>
            </a:r>
            <a:endParaRPr kumimoji="1"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B71DB33-A851-F940-944F-AA3F9273C503}"/>
              </a:ext>
            </a:extLst>
          </p:cNvPr>
          <p:cNvSpPr/>
          <p:nvPr/>
        </p:nvSpPr>
        <p:spPr>
          <a:xfrm>
            <a:off x="7151986" y="3789989"/>
            <a:ext cx="905256" cy="55778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RNN</a:t>
            </a:r>
            <a:endParaRPr kumimoji="1" lang="ko-KR" altLang="en-US" dirty="0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30A8907E-2996-AE41-A16C-5C867DD763DA}"/>
              </a:ext>
            </a:extLst>
          </p:cNvPr>
          <p:cNvCxnSpPr>
            <a:stCxn id="3" idx="3"/>
            <a:endCxn id="9" idx="1"/>
          </p:cNvCxnSpPr>
          <p:nvPr/>
        </p:nvCxnSpPr>
        <p:spPr>
          <a:xfrm>
            <a:off x="2241658" y="4068881"/>
            <a:ext cx="59131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27DB41BA-D253-A043-8807-A95B4E07D645}"/>
              </a:ext>
            </a:extLst>
          </p:cNvPr>
          <p:cNvCxnSpPr/>
          <p:nvPr/>
        </p:nvCxnSpPr>
        <p:spPr>
          <a:xfrm>
            <a:off x="3738226" y="4068881"/>
            <a:ext cx="59131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14875AE8-10A3-7D4D-98E9-3058E68631EB}"/>
              </a:ext>
            </a:extLst>
          </p:cNvPr>
          <p:cNvCxnSpPr/>
          <p:nvPr/>
        </p:nvCxnSpPr>
        <p:spPr>
          <a:xfrm>
            <a:off x="5234794" y="4068881"/>
            <a:ext cx="59131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15EFBDB2-AEA3-934F-AD66-A276E1E806BC}"/>
              </a:ext>
            </a:extLst>
          </p:cNvPr>
          <p:cNvCxnSpPr/>
          <p:nvPr/>
        </p:nvCxnSpPr>
        <p:spPr>
          <a:xfrm>
            <a:off x="6560674" y="4068881"/>
            <a:ext cx="59131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0AB5602-1812-B74F-9D1C-FDE45106B550}"/>
              </a:ext>
            </a:extLst>
          </p:cNvPr>
          <p:cNvCxnSpPr>
            <a:cxnSpLocks/>
          </p:cNvCxnSpPr>
          <p:nvPr/>
        </p:nvCxnSpPr>
        <p:spPr>
          <a:xfrm flipV="1">
            <a:off x="7604614" y="3195629"/>
            <a:ext cx="0" cy="5867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4DB3586-30E2-6045-8A90-F39950481BE3}"/>
                  </a:ext>
                </a:extLst>
              </p:cNvPr>
              <p:cNvSpPr txBox="1"/>
              <p:nvPr/>
            </p:nvSpPr>
            <p:spPr>
              <a:xfrm>
                <a:off x="7363394" y="2800389"/>
                <a:ext cx="4824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4DB3586-30E2-6045-8A90-F39950481B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3394" y="2800389"/>
                <a:ext cx="482440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2EAAA3B-C66A-2445-9393-65DC6F2DEEF9}"/>
                  </a:ext>
                </a:extLst>
              </p:cNvPr>
              <p:cNvSpPr txBox="1"/>
              <p:nvPr/>
            </p:nvSpPr>
            <p:spPr>
              <a:xfrm>
                <a:off x="1547810" y="4809021"/>
                <a:ext cx="48962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2EAAA3B-C66A-2445-9393-65DC6F2DEE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810" y="4809021"/>
                <a:ext cx="489621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BFC3D7B-A80D-CF4B-AB74-DA22E6C2350C}"/>
                  </a:ext>
                </a:extLst>
              </p:cNvPr>
              <p:cNvSpPr txBox="1"/>
              <p:nvPr/>
            </p:nvSpPr>
            <p:spPr>
              <a:xfrm>
                <a:off x="3040787" y="4809021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BFC3D7B-A80D-CF4B-AB74-DA22E6C235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0787" y="4809021"/>
                <a:ext cx="494943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30D704E8-09F2-4943-9181-97FA8566426F}"/>
              </a:ext>
            </a:extLst>
          </p:cNvPr>
          <p:cNvCxnSpPr>
            <a:cxnSpLocks/>
            <a:stCxn id="21" idx="0"/>
            <a:endCxn id="3" idx="2"/>
          </p:cNvCxnSpPr>
          <p:nvPr/>
        </p:nvCxnSpPr>
        <p:spPr>
          <a:xfrm flipH="1" flipV="1">
            <a:off x="1789030" y="4347773"/>
            <a:ext cx="3591" cy="4612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CE33E86B-1813-DE46-BC31-52468BBB94D0}"/>
              </a:ext>
            </a:extLst>
          </p:cNvPr>
          <p:cNvCxnSpPr>
            <a:cxnSpLocks/>
          </p:cNvCxnSpPr>
          <p:nvPr/>
        </p:nvCxnSpPr>
        <p:spPr>
          <a:xfrm flipH="1" flipV="1">
            <a:off x="3282006" y="4347773"/>
            <a:ext cx="3591" cy="4612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78B709B-BD4B-AD4D-8BD6-FC97BB40379D}"/>
                  </a:ext>
                </a:extLst>
              </p:cNvPr>
              <p:cNvSpPr txBox="1"/>
              <p:nvPr/>
            </p:nvSpPr>
            <p:spPr>
              <a:xfrm>
                <a:off x="4540538" y="4809021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78B709B-BD4B-AD4D-8BD6-FC97BB4037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38" y="4809021"/>
                <a:ext cx="49494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1FCBF9B8-2739-4C44-AFDE-56D1445B7B16}"/>
              </a:ext>
            </a:extLst>
          </p:cNvPr>
          <p:cNvCxnSpPr>
            <a:cxnSpLocks/>
          </p:cNvCxnSpPr>
          <p:nvPr/>
        </p:nvCxnSpPr>
        <p:spPr>
          <a:xfrm flipH="1" flipV="1">
            <a:off x="4781757" y="4347773"/>
            <a:ext cx="3591" cy="4612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3D7F8ED4-B9AC-734B-B2B7-7A0380943528}"/>
              </a:ext>
            </a:extLst>
          </p:cNvPr>
          <p:cNvSpPr txBox="1"/>
          <p:nvPr/>
        </p:nvSpPr>
        <p:spPr>
          <a:xfrm>
            <a:off x="5991251" y="3868826"/>
            <a:ext cx="4042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b="1" dirty="0"/>
              <a:t>⋯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C551C8A-D907-B34C-8B29-01E669013FFA}"/>
                  </a:ext>
                </a:extLst>
              </p:cNvPr>
              <p:cNvSpPr txBox="1"/>
              <p:nvPr/>
            </p:nvSpPr>
            <p:spPr>
              <a:xfrm>
                <a:off x="7363394" y="4783375"/>
                <a:ext cx="47538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C551C8A-D907-B34C-8B29-01E669013F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3394" y="4783375"/>
                <a:ext cx="475387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DA0A4F70-5BBB-1B44-B042-FC7B3054A0FE}"/>
              </a:ext>
            </a:extLst>
          </p:cNvPr>
          <p:cNvCxnSpPr>
            <a:cxnSpLocks/>
          </p:cNvCxnSpPr>
          <p:nvPr/>
        </p:nvCxnSpPr>
        <p:spPr>
          <a:xfrm flipH="1" flipV="1">
            <a:off x="7604613" y="4322127"/>
            <a:ext cx="3591" cy="4612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CBC1EAF-0336-624F-91D5-FDB065E9CB96}"/>
                  </a:ext>
                </a:extLst>
              </p:cNvPr>
              <p:cNvSpPr txBox="1"/>
              <p:nvPr/>
            </p:nvSpPr>
            <p:spPr>
              <a:xfrm>
                <a:off x="8720556" y="2497081"/>
                <a:ext cx="2240742" cy="12852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, …, </m:t>
                          </m:r>
                          <m:sSub>
                            <m:sSubPr>
                              <m:ctrlP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1" lang="en-US" altLang="ko-KR" b="0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𝑅𝑁𝑁</m:t>
                    </m:r>
                  </m:oMath>
                </a14:m>
                <a:endParaRPr kumimoji="1" lang="en-US" altLang="ko-KR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ko-KR" b="0" i="0" smtClean="0">
                        <a:latin typeface="Cambria Math" panose="02040503050406030204" pitchFamily="18" charset="0"/>
                      </a:rPr>
                      <m:t>t</m:t>
                    </m:r>
                    <m:r>
                      <a:rPr kumimoji="1" lang="en-US" altLang="ko-KR" b="0" i="0" smtClean="0">
                        <a:latin typeface="Cambria Math" panose="02040503050406030204" pitchFamily="18" charset="0"/>
                      </a:rPr>
                      <m:t>:</m:t>
                    </m:r>
                    <m:r>
                      <m:rPr>
                        <m:sty m:val="p"/>
                      </m:rPr>
                      <a:rPr kumimoji="1" lang="en-US" altLang="ko-KR" b="0" i="0" smtClean="0">
                        <a:latin typeface="Cambria Math" panose="02040503050406030204" pitchFamily="18" charset="0"/>
                      </a:rPr>
                      <m:t>Max</m:t>
                    </m:r>
                    <m:r>
                      <a:rPr kumimoji="1" lang="en-US" altLang="ko-K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kumimoji="1" lang="en-US" altLang="ko-KR" b="0" i="0" smtClean="0">
                        <a:latin typeface="Cambria Math" panose="02040503050406030204" pitchFamily="18" charset="0"/>
                      </a:rPr>
                      <m:t>Length</m:t>
                    </m:r>
                  </m:oMath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CBC1EAF-0336-624F-91D5-FDB065E9CB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0556" y="2497081"/>
                <a:ext cx="2240742" cy="1285288"/>
              </a:xfrm>
              <a:prstGeom prst="rect">
                <a:avLst/>
              </a:prstGeom>
              <a:blipFill>
                <a:blip r:embed="rId7"/>
                <a:stretch>
                  <a:fillRect l="-1695" b="-490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2361501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7F7B6481-61E7-FC47-B271-10D8D38E0E08}"/>
              </a:ext>
            </a:extLst>
          </p:cNvPr>
          <p:cNvCxnSpPr>
            <a:cxnSpLocks/>
          </p:cNvCxnSpPr>
          <p:nvPr/>
        </p:nvCxnSpPr>
        <p:spPr>
          <a:xfrm flipH="1" flipV="1">
            <a:off x="7599977" y="3328742"/>
            <a:ext cx="3591" cy="4612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897AA94D-E9F2-AB4F-851E-8C833682261E}"/>
              </a:ext>
            </a:extLst>
          </p:cNvPr>
          <p:cNvCxnSpPr>
            <a:cxnSpLocks/>
          </p:cNvCxnSpPr>
          <p:nvPr/>
        </p:nvCxnSpPr>
        <p:spPr>
          <a:xfrm flipV="1">
            <a:off x="1786823" y="3480879"/>
            <a:ext cx="6074" cy="1965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49248D4-0D8B-4E47-A945-71D5B0812D9E}"/>
              </a:ext>
            </a:extLst>
          </p:cNvPr>
          <p:cNvSpPr txBox="1"/>
          <p:nvPr/>
        </p:nvSpPr>
        <p:spPr>
          <a:xfrm>
            <a:off x="269341" y="244060"/>
            <a:ext cx="11626581" cy="6553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800" dirty="0"/>
              <a:t>Neural Machine Translation By Jointly Learning To Align And Translate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37FF1E-EED7-C842-9F07-6470229F7513}"/>
              </a:ext>
            </a:extLst>
          </p:cNvPr>
          <p:cNvSpPr txBox="1"/>
          <p:nvPr/>
        </p:nvSpPr>
        <p:spPr>
          <a:xfrm>
            <a:off x="164337" y="1233752"/>
            <a:ext cx="2160015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>
                <a:solidFill>
                  <a:schemeClr val="accent2"/>
                </a:solidFill>
              </a:rPr>
              <a:t>Bidirectional RNN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BAB6CB-BD19-0643-B29D-49A284C75E7E}"/>
              </a:ext>
            </a:extLst>
          </p:cNvPr>
          <p:cNvSpPr txBox="1"/>
          <p:nvPr/>
        </p:nvSpPr>
        <p:spPr>
          <a:xfrm>
            <a:off x="3771869" y="5969441"/>
            <a:ext cx="2096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Bidirectional RNN</a:t>
            </a:r>
            <a:endParaRPr kumimoji="1"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B10A6D0-ED01-3340-9D16-BF4289C46F9E}"/>
              </a:ext>
            </a:extLst>
          </p:cNvPr>
          <p:cNvSpPr/>
          <p:nvPr/>
        </p:nvSpPr>
        <p:spPr>
          <a:xfrm>
            <a:off x="1336402" y="3789989"/>
            <a:ext cx="905256" cy="55778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RNN</a:t>
            </a:r>
            <a:endParaRPr kumimoji="1" lang="ko-KR" altLang="en-US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FF8A807-452D-B343-9B59-88E72FFE9BB2}"/>
              </a:ext>
            </a:extLst>
          </p:cNvPr>
          <p:cNvSpPr/>
          <p:nvPr/>
        </p:nvSpPr>
        <p:spPr>
          <a:xfrm>
            <a:off x="2832970" y="3789989"/>
            <a:ext cx="905256" cy="55778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RNN</a:t>
            </a:r>
            <a:endParaRPr kumimoji="1" lang="ko-KR" altLang="en-US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96FE657A-0881-1C42-A29E-A1D01D1A956C}"/>
              </a:ext>
            </a:extLst>
          </p:cNvPr>
          <p:cNvSpPr/>
          <p:nvPr/>
        </p:nvSpPr>
        <p:spPr>
          <a:xfrm>
            <a:off x="4329538" y="3789989"/>
            <a:ext cx="905256" cy="55778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RNN</a:t>
            </a:r>
            <a:endParaRPr kumimoji="1" lang="ko-KR" altLang="en-US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19115DB6-4317-6147-A1B6-BFC06CF0E7B0}"/>
              </a:ext>
            </a:extLst>
          </p:cNvPr>
          <p:cNvSpPr/>
          <p:nvPr/>
        </p:nvSpPr>
        <p:spPr>
          <a:xfrm>
            <a:off x="7151986" y="3789989"/>
            <a:ext cx="905256" cy="55778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RNN</a:t>
            </a:r>
            <a:endParaRPr kumimoji="1" lang="ko-KR" altLang="en-US" dirty="0"/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5C36F5AD-F087-AF42-8DC1-B39CF818DF79}"/>
              </a:ext>
            </a:extLst>
          </p:cNvPr>
          <p:cNvCxnSpPr>
            <a:stCxn id="24" idx="3"/>
            <a:endCxn id="25" idx="1"/>
          </p:cNvCxnSpPr>
          <p:nvPr/>
        </p:nvCxnSpPr>
        <p:spPr>
          <a:xfrm>
            <a:off x="2241658" y="4068881"/>
            <a:ext cx="59131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B506ED90-36C5-9C43-84AD-76CA432F83A8}"/>
              </a:ext>
            </a:extLst>
          </p:cNvPr>
          <p:cNvCxnSpPr/>
          <p:nvPr/>
        </p:nvCxnSpPr>
        <p:spPr>
          <a:xfrm>
            <a:off x="3738226" y="4068881"/>
            <a:ext cx="59131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6BF83D3D-4796-F74D-A685-56A66EAAFFC2}"/>
              </a:ext>
            </a:extLst>
          </p:cNvPr>
          <p:cNvCxnSpPr/>
          <p:nvPr/>
        </p:nvCxnSpPr>
        <p:spPr>
          <a:xfrm>
            <a:off x="5234794" y="4068881"/>
            <a:ext cx="59131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CA55EFE1-9971-5B43-A906-8860174E2C0C}"/>
              </a:ext>
            </a:extLst>
          </p:cNvPr>
          <p:cNvCxnSpPr/>
          <p:nvPr/>
        </p:nvCxnSpPr>
        <p:spPr>
          <a:xfrm>
            <a:off x="6560674" y="4068881"/>
            <a:ext cx="59131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ECB57CF-4313-2D47-B682-A918A7A41D45}"/>
                  </a:ext>
                </a:extLst>
              </p:cNvPr>
              <p:cNvSpPr txBox="1"/>
              <p:nvPr/>
            </p:nvSpPr>
            <p:spPr>
              <a:xfrm>
                <a:off x="1547810" y="4809021"/>
                <a:ext cx="48962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ECB57CF-4313-2D47-B682-A918A7A41D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810" y="4809021"/>
                <a:ext cx="489621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D0986D1-0825-4747-8EC5-59D34E6BD574}"/>
                  </a:ext>
                </a:extLst>
              </p:cNvPr>
              <p:cNvSpPr txBox="1"/>
              <p:nvPr/>
            </p:nvSpPr>
            <p:spPr>
              <a:xfrm>
                <a:off x="3040787" y="4809021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D0986D1-0825-4747-8EC5-59D34E6BD5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0787" y="4809021"/>
                <a:ext cx="494943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86677DC2-6133-4440-AE53-692BA8A2FC2A}"/>
                  </a:ext>
                </a:extLst>
              </p:cNvPr>
              <p:cNvSpPr txBox="1"/>
              <p:nvPr/>
            </p:nvSpPr>
            <p:spPr>
              <a:xfrm>
                <a:off x="4540538" y="4809021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86677DC2-6133-4440-AE53-692BA8A2FC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38" y="4809021"/>
                <a:ext cx="494943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TextBox 45">
            <a:extLst>
              <a:ext uri="{FF2B5EF4-FFF2-40B4-BE49-F238E27FC236}">
                <a16:creationId xmlns:a16="http://schemas.microsoft.com/office/drawing/2014/main" id="{FA628220-7554-9141-9177-74D765F7F270}"/>
              </a:ext>
            </a:extLst>
          </p:cNvPr>
          <p:cNvSpPr txBox="1"/>
          <p:nvPr/>
        </p:nvSpPr>
        <p:spPr>
          <a:xfrm>
            <a:off x="5991251" y="3868826"/>
            <a:ext cx="4042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b="1" dirty="0"/>
              <a:t>⋯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EA959C62-FA9A-B045-992F-E6B69B9A7C53}"/>
                  </a:ext>
                </a:extLst>
              </p:cNvPr>
              <p:cNvSpPr txBox="1"/>
              <p:nvPr/>
            </p:nvSpPr>
            <p:spPr>
              <a:xfrm>
                <a:off x="7363394" y="4783375"/>
                <a:ext cx="50904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EA959C62-FA9A-B045-992F-E6B69B9A7C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3394" y="4783375"/>
                <a:ext cx="509049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직사각형 48">
            <a:extLst>
              <a:ext uri="{FF2B5EF4-FFF2-40B4-BE49-F238E27FC236}">
                <a16:creationId xmlns:a16="http://schemas.microsoft.com/office/drawing/2014/main" id="{96FBF7ED-B75B-0642-B853-655FB2239FAC}"/>
              </a:ext>
            </a:extLst>
          </p:cNvPr>
          <p:cNvSpPr/>
          <p:nvPr/>
        </p:nvSpPr>
        <p:spPr>
          <a:xfrm>
            <a:off x="1324210" y="2948741"/>
            <a:ext cx="905256" cy="55778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RNN</a:t>
            </a:r>
            <a:endParaRPr kumimoji="1" lang="ko-KR" altLang="en-US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B53B960-5683-3143-BC70-C1303E06F2AB}"/>
              </a:ext>
            </a:extLst>
          </p:cNvPr>
          <p:cNvSpPr/>
          <p:nvPr/>
        </p:nvSpPr>
        <p:spPr>
          <a:xfrm>
            <a:off x="2820778" y="2948741"/>
            <a:ext cx="905256" cy="55778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RNN</a:t>
            </a:r>
            <a:endParaRPr kumimoji="1" lang="ko-KR" altLang="en-US" dirty="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35AB9271-B878-E944-9F18-B089AA973C67}"/>
              </a:ext>
            </a:extLst>
          </p:cNvPr>
          <p:cNvSpPr/>
          <p:nvPr/>
        </p:nvSpPr>
        <p:spPr>
          <a:xfrm>
            <a:off x="4317346" y="2948741"/>
            <a:ext cx="905256" cy="55778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RNN</a:t>
            </a:r>
            <a:endParaRPr kumimoji="1" lang="ko-KR" altLang="en-US" dirty="0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36E62301-ACB7-E340-BEA1-492553BD0BA2}"/>
              </a:ext>
            </a:extLst>
          </p:cNvPr>
          <p:cNvSpPr/>
          <p:nvPr/>
        </p:nvSpPr>
        <p:spPr>
          <a:xfrm>
            <a:off x="7139794" y="2948741"/>
            <a:ext cx="905256" cy="55778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RNN</a:t>
            </a:r>
            <a:endParaRPr kumimoji="1" lang="ko-KR" altLang="en-US" dirty="0"/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7388695A-769A-0143-AB20-F7C104F7FBE2}"/>
              </a:ext>
            </a:extLst>
          </p:cNvPr>
          <p:cNvCxnSpPr/>
          <p:nvPr/>
        </p:nvCxnSpPr>
        <p:spPr>
          <a:xfrm>
            <a:off x="2229466" y="3227633"/>
            <a:ext cx="591312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4313569F-B076-8C42-97FB-A2C64C737AB9}"/>
              </a:ext>
            </a:extLst>
          </p:cNvPr>
          <p:cNvCxnSpPr/>
          <p:nvPr/>
        </p:nvCxnSpPr>
        <p:spPr>
          <a:xfrm>
            <a:off x="3726034" y="3227633"/>
            <a:ext cx="591312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EDD044A3-F3FC-5D42-A3D5-B6E2AC86A6C9}"/>
              </a:ext>
            </a:extLst>
          </p:cNvPr>
          <p:cNvCxnSpPr/>
          <p:nvPr/>
        </p:nvCxnSpPr>
        <p:spPr>
          <a:xfrm>
            <a:off x="5222602" y="3227633"/>
            <a:ext cx="591312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7DFDE21A-56C0-A84C-87DE-FAC591585355}"/>
              </a:ext>
            </a:extLst>
          </p:cNvPr>
          <p:cNvCxnSpPr/>
          <p:nvPr/>
        </p:nvCxnSpPr>
        <p:spPr>
          <a:xfrm>
            <a:off x="6548482" y="3227633"/>
            <a:ext cx="591312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B3CEF999-C005-3A40-B37F-0F1935A948E7}"/>
              </a:ext>
            </a:extLst>
          </p:cNvPr>
          <p:cNvCxnSpPr>
            <a:cxnSpLocks/>
          </p:cNvCxnSpPr>
          <p:nvPr/>
        </p:nvCxnSpPr>
        <p:spPr>
          <a:xfrm flipV="1">
            <a:off x="1757006" y="2363525"/>
            <a:ext cx="0" cy="586296"/>
          </a:xfrm>
          <a:prstGeom prst="straightConnector1">
            <a:avLst/>
          </a:prstGeom>
          <a:ln w="2222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974DC3A0-D43B-9340-AFB2-EE2020A7349C}"/>
                  </a:ext>
                </a:extLst>
              </p:cNvPr>
              <p:cNvSpPr txBox="1"/>
              <p:nvPr/>
            </p:nvSpPr>
            <p:spPr>
              <a:xfrm>
                <a:off x="7351202" y="1974779"/>
                <a:ext cx="492379" cy="4104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kumimoji="1" lang="en-US" altLang="ko-KR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kumimoji="1" lang="en-US" altLang="ko-KR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kumimoji="1" lang="en-US" altLang="ko-KR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kumimoji="1" lang="ko-KR" altLang="en-US" b="1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974DC3A0-D43B-9340-AFB2-EE2020A734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1202" y="1974779"/>
                <a:ext cx="492379" cy="41049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63979A3D-41B5-DF41-8F65-FC80C1D6B8DB}"/>
                  </a:ext>
                </a:extLst>
              </p:cNvPr>
              <p:cNvSpPr txBox="1"/>
              <p:nvPr/>
            </p:nvSpPr>
            <p:spPr>
              <a:xfrm>
                <a:off x="1515786" y="1944006"/>
                <a:ext cx="492379" cy="4104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⃖"/>
                          <m:ctrlPr>
                            <a:rPr kumimoji="1" lang="en-US" altLang="ko-KR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kumimoji="1" lang="en-US" altLang="ko-KR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kumimoji="1" lang="en-US" altLang="ko-KR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kumimoji="1" lang="ko-KR" altLang="en-US" b="1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63979A3D-41B5-DF41-8F65-FC80C1D6B8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5786" y="1944006"/>
                <a:ext cx="492379" cy="41049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7" name="직선 연결선[R] 86">
            <a:extLst>
              <a:ext uri="{FF2B5EF4-FFF2-40B4-BE49-F238E27FC236}">
                <a16:creationId xmlns:a16="http://schemas.microsoft.com/office/drawing/2014/main" id="{4C4059F2-B256-AA41-8CDF-C31F14BDF14C}"/>
              </a:ext>
            </a:extLst>
          </p:cNvPr>
          <p:cNvCxnSpPr>
            <a:cxnSpLocks/>
          </p:cNvCxnSpPr>
          <p:nvPr/>
        </p:nvCxnSpPr>
        <p:spPr>
          <a:xfrm flipH="1">
            <a:off x="1081960" y="3677478"/>
            <a:ext cx="70481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연결선[R] 90">
            <a:extLst>
              <a:ext uri="{FF2B5EF4-FFF2-40B4-BE49-F238E27FC236}">
                <a16:creationId xmlns:a16="http://schemas.microsoft.com/office/drawing/2014/main" id="{543490A1-F80D-D740-81CF-DA1BC04116FF}"/>
              </a:ext>
            </a:extLst>
          </p:cNvPr>
          <p:cNvCxnSpPr>
            <a:cxnSpLocks/>
          </p:cNvCxnSpPr>
          <p:nvPr/>
        </p:nvCxnSpPr>
        <p:spPr>
          <a:xfrm flipV="1">
            <a:off x="1081960" y="3677478"/>
            <a:ext cx="0" cy="87527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연결선[R] 92">
            <a:extLst>
              <a:ext uri="{FF2B5EF4-FFF2-40B4-BE49-F238E27FC236}">
                <a16:creationId xmlns:a16="http://schemas.microsoft.com/office/drawing/2014/main" id="{08B376B9-0DD8-C347-8221-29050EB340D3}"/>
              </a:ext>
            </a:extLst>
          </p:cNvPr>
          <p:cNvCxnSpPr>
            <a:cxnSpLocks/>
          </p:cNvCxnSpPr>
          <p:nvPr/>
        </p:nvCxnSpPr>
        <p:spPr>
          <a:xfrm flipH="1">
            <a:off x="1081960" y="4552751"/>
            <a:ext cx="70481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1BB91EA2-6E23-6045-993D-0AD143A32626}"/>
              </a:ext>
            </a:extLst>
          </p:cNvPr>
          <p:cNvCxnSpPr>
            <a:cxnSpLocks/>
          </p:cNvCxnSpPr>
          <p:nvPr/>
        </p:nvCxnSpPr>
        <p:spPr>
          <a:xfrm flipH="1" flipV="1">
            <a:off x="1789030" y="4347773"/>
            <a:ext cx="3591" cy="4612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9247ABCE-4E05-864D-BA69-8C6A0A436911}"/>
              </a:ext>
            </a:extLst>
          </p:cNvPr>
          <p:cNvCxnSpPr>
            <a:cxnSpLocks/>
          </p:cNvCxnSpPr>
          <p:nvPr/>
        </p:nvCxnSpPr>
        <p:spPr>
          <a:xfrm flipH="1" flipV="1">
            <a:off x="3282006" y="4347773"/>
            <a:ext cx="3591" cy="4612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11CC891A-FBEC-3344-BB10-AC41C6AEADD1}"/>
              </a:ext>
            </a:extLst>
          </p:cNvPr>
          <p:cNvCxnSpPr>
            <a:cxnSpLocks/>
          </p:cNvCxnSpPr>
          <p:nvPr/>
        </p:nvCxnSpPr>
        <p:spPr>
          <a:xfrm flipH="1" flipV="1">
            <a:off x="4781757" y="4347773"/>
            <a:ext cx="3591" cy="4612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0E2BE990-1EE8-4449-B29A-74743EDB2FDF}"/>
              </a:ext>
            </a:extLst>
          </p:cNvPr>
          <p:cNvCxnSpPr>
            <a:cxnSpLocks/>
          </p:cNvCxnSpPr>
          <p:nvPr/>
        </p:nvCxnSpPr>
        <p:spPr>
          <a:xfrm flipH="1" flipV="1">
            <a:off x="7604613" y="4322127"/>
            <a:ext cx="3591" cy="4612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ECAF2A1D-8D2A-974E-A3DE-312DCBCC746B}"/>
              </a:ext>
            </a:extLst>
          </p:cNvPr>
          <p:cNvCxnSpPr>
            <a:cxnSpLocks/>
          </p:cNvCxnSpPr>
          <p:nvPr/>
        </p:nvCxnSpPr>
        <p:spPr>
          <a:xfrm flipV="1">
            <a:off x="3281831" y="3480879"/>
            <a:ext cx="6074" cy="1965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[R] 98">
            <a:extLst>
              <a:ext uri="{FF2B5EF4-FFF2-40B4-BE49-F238E27FC236}">
                <a16:creationId xmlns:a16="http://schemas.microsoft.com/office/drawing/2014/main" id="{B1B059E9-0BCA-1747-8A8E-3B467F7A78D6}"/>
              </a:ext>
            </a:extLst>
          </p:cNvPr>
          <p:cNvCxnSpPr>
            <a:cxnSpLocks/>
          </p:cNvCxnSpPr>
          <p:nvPr/>
        </p:nvCxnSpPr>
        <p:spPr>
          <a:xfrm flipH="1">
            <a:off x="2576968" y="3677478"/>
            <a:ext cx="70481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연결선[R] 99">
            <a:extLst>
              <a:ext uri="{FF2B5EF4-FFF2-40B4-BE49-F238E27FC236}">
                <a16:creationId xmlns:a16="http://schemas.microsoft.com/office/drawing/2014/main" id="{668BFF1C-FB7B-CE42-AE44-FC0E304D67A4}"/>
              </a:ext>
            </a:extLst>
          </p:cNvPr>
          <p:cNvCxnSpPr>
            <a:cxnSpLocks/>
          </p:cNvCxnSpPr>
          <p:nvPr/>
        </p:nvCxnSpPr>
        <p:spPr>
          <a:xfrm flipV="1">
            <a:off x="2576968" y="3677478"/>
            <a:ext cx="0" cy="87527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연결선[R] 100">
            <a:extLst>
              <a:ext uri="{FF2B5EF4-FFF2-40B4-BE49-F238E27FC236}">
                <a16:creationId xmlns:a16="http://schemas.microsoft.com/office/drawing/2014/main" id="{7496D19D-3EA0-0344-8820-E852C3F26225}"/>
              </a:ext>
            </a:extLst>
          </p:cNvPr>
          <p:cNvCxnSpPr>
            <a:cxnSpLocks/>
          </p:cNvCxnSpPr>
          <p:nvPr/>
        </p:nvCxnSpPr>
        <p:spPr>
          <a:xfrm flipH="1">
            <a:off x="2576968" y="4552751"/>
            <a:ext cx="70481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66D25738-3821-1947-AFC7-13D21DA7755B}"/>
              </a:ext>
            </a:extLst>
          </p:cNvPr>
          <p:cNvCxnSpPr>
            <a:cxnSpLocks/>
          </p:cNvCxnSpPr>
          <p:nvPr/>
        </p:nvCxnSpPr>
        <p:spPr>
          <a:xfrm flipV="1">
            <a:off x="4773873" y="3480879"/>
            <a:ext cx="6074" cy="1965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연결선[R] 102">
            <a:extLst>
              <a:ext uri="{FF2B5EF4-FFF2-40B4-BE49-F238E27FC236}">
                <a16:creationId xmlns:a16="http://schemas.microsoft.com/office/drawing/2014/main" id="{BE4A94A5-1B84-074E-B7EE-C8DC1ABA2282}"/>
              </a:ext>
            </a:extLst>
          </p:cNvPr>
          <p:cNvCxnSpPr>
            <a:cxnSpLocks/>
          </p:cNvCxnSpPr>
          <p:nvPr/>
        </p:nvCxnSpPr>
        <p:spPr>
          <a:xfrm flipH="1">
            <a:off x="4069010" y="3677478"/>
            <a:ext cx="70481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연결선[R] 103">
            <a:extLst>
              <a:ext uri="{FF2B5EF4-FFF2-40B4-BE49-F238E27FC236}">
                <a16:creationId xmlns:a16="http://schemas.microsoft.com/office/drawing/2014/main" id="{314D01BA-E9D4-B64A-AF9E-CC30A0CED473}"/>
              </a:ext>
            </a:extLst>
          </p:cNvPr>
          <p:cNvCxnSpPr>
            <a:cxnSpLocks/>
          </p:cNvCxnSpPr>
          <p:nvPr/>
        </p:nvCxnSpPr>
        <p:spPr>
          <a:xfrm flipV="1">
            <a:off x="4069010" y="3677478"/>
            <a:ext cx="0" cy="87527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연결선[R] 104">
            <a:extLst>
              <a:ext uri="{FF2B5EF4-FFF2-40B4-BE49-F238E27FC236}">
                <a16:creationId xmlns:a16="http://schemas.microsoft.com/office/drawing/2014/main" id="{0B59D649-27DB-B940-84EC-7951BA41F900}"/>
              </a:ext>
            </a:extLst>
          </p:cNvPr>
          <p:cNvCxnSpPr>
            <a:cxnSpLocks/>
          </p:cNvCxnSpPr>
          <p:nvPr/>
        </p:nvCxnSpPr>
        <p:spPr>
          <a:xfrm flipH="1">
            <a:off x="4069010" y="4552751"/>
            <a:ext cx="70481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C0702AA7-6CF8-4043-8BC5-B8EFC136DA92}"/>
              </a:ext>
            </a:extLst>
          </p:cNvPr>
          <p:cNvCxnSpPr>
            <a:cxnSpLocks/>
          </p:cNvCxnSpPr>
          <p:nvPr/>
        </p:nvCxnSpPr>
        <p:spPr>
          <a:xfrm flipV="1">
            <a:off x="7599815" y="3482945"/>
            <a:ext cx="6074" cy="1965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연결선[R] 106">
            <a:extLst>
              <a:ext uri="{FF2B5EF4-FFF2-40B4-BE49-F238E27FC236}">
                <a16:creationId xmlns:a16="http://schemas.microsoft.com/office/drawing/2014/main" id="{35654653-B20A-9348-8210-577B5525C1DF}"/>
              </a:ext>
            </a:extLst>
          </p:cNvPr>
          <p:cNvCxnSpPr>
            <a:cxnSpLocks/>
          </p:cNvCxnSpPr>
          <p:nvPr/>
        </p:nvCxnSpPr>
        <p:spPr>
          <a:xfrm flipH="1">
            <a:off x="6894952" y="3679544"/>
            <a:ext cx="70481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연결선[R] 107">
            <a:extLst>
              <a:ext uri="{FF2B5EF4-FFF2-40B4-BE49-F238E27FC236}">
                <a16:creationId xmlns:a16="http://schemas.microsoft.com/office/drawing/2014/main" id="{5F9AF62B-32C9-924E-807E-B902E5C04A13}"/>
              </a:ext>
            </a:extLst>
          </p:cNvPr>
          <p:cNvCxnSpPr>
            <a:cxnSpLocks/>
          </p:cNvCxnSpPr>
          <p:nvPr/>
        </p:nvCxnSpPr>
        <p:spPr>
          <a:xfrm flipV="1">
            <a:off x="6894952" y="3679544"/>
            <a:ext cx="0" cy="87527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연결선[R] 108">
            <a:extLst>
              <a:ext uri="{FF2B5EF4-FFF2-40B4-BE49-F238E27FC236}">
                <a16:creationId xmlns:a16="http://schemas.microsoft.com/office/drawing/2014/main" id="{D0B60AB4-4A71-2945-B6E1-899DCAE101ED}"/>
              </a:ext>
            </a:extLst>
          </p:cNvPr>
          <p:cNvCxnSpPr>
            <a:cxnSpLocks/>
          </p:cNvCxnSpPr>
          <p:nvPr/>
        </p:nvCxnSpPr>
        <p:spPr>
          <a:xfrm flipH="1">
            <a:off x="6894952" y="4554817"/>
            <a:ext cx="70481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70566348-47EF-D742-8E06-694B459A92D1}"/>
              </a:ext>
            </a:extLst>
          </p:cNvPr>
          <p:cNvCxnSpPr>
            <a:cxnSpLocks/>
          </p:cNvCxnSpPr>
          <p:nvPr/>
        </p:nvCxnSpPr>
        <p:spPr>
          <a:xfrm flipV="1">
            <a:off x="7615057" y="2549194"/>
            <a:ext cx="6074" cy="196599"/>
          </a:xfrm>
          <a:prstGeom prst="straightConnector1">
            <a:avLst/>
          </a:prstGeom>
          <a:ln w="158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연결선[R] 111">
            <a:extLst>
              <a:ext uri="{FF2B5EF4-FFF2-40B4-BE49-F238E27FC236}">
                <a16:creationId xmlns:a16="http://schemas.microsoft.com/office/drawing/2014/main" id="{087D6F43-85A1-6648-A21E-09BACCB563B1}"/>
              </a:ext>
            </a:extLst>
          </p:cNvPr>
          <p:cNvCxnSpPr>
            <a:cxnSpLocks/>
          </p:cNvCxnSpPr>
          <p:nvPr/>
        </p:nvCxnSpPr>
        <p:spPr>
          <a:xfrm flipH="1">
            <a:off x="7605933" y="2745793"/>
            <a:ext cx="704818" cy="0"/>
          </a:xfrm>
          <a:prstGeom prst="line">
            <a:avLst/>
          </a:prstGeom>
          <a:ln w="158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연결선[R] 112">
            <a:extLst>
              <a:ext uri="{FF2B5EF4-FFF2-40B4-BE49-F238E27FC236}">
                <a16:creationId xmlns:a16="http://schemas.microsoft.com/office/drawing/2014/main" id="{FC52E387-01F4-CF48-A693-0F2193C51529}"/>
              </a:ext>
            </a:extLst>
          </p:cNvPr>
          <p:cNvCxnSpPr>
            <a:cxnSpLocks/>
          </p:cNvCxnSpPr>
          <p:nvPr/>
        </p:nvCxnSpPr>
        <p:spPr>
          <a:xfrm flipV="1">
            <a:off x="8310751" y="2745793"/>
            <a:ext cx="0" cy="875273"/>
          </a:xfrm>
          <a:prstGeom prst="line">
            <a:avLst/>
          </a:prstGeom>
          <a:ln w="158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연결선[R] 113">
            <a:extLst>
              <a:ext uri="{FF2B5EF4-FFF2-40B4-BE49-F238E27FC236}">
                <a16:creationId xmlns:a16="http://schemas.microsoft.com/office/drawing/2014/main" id="{C1741D79-416C-6D42-9397-ADEE71B2B9EA}"/>
              </a:ext>
            </a:extLst>
          </p:cNvPr>
          <p:cNvCxnSpPr>
            <a:cxnSpLocks/>
          </p:cNvCxnSpPr>
          <p:nvPr/>
        </p:nvCxnSpPr>
        <p:spPr>
          <a:xfrm flipH="1">
            <a:off x="7605933" y="3621066"/>
            <a:ext cx="704818" cy="0"/>
          </a:xfrm>
          <a:prstGeom prst="line">
            <a:avLst/>
          </a:prstGeom>
          <a:ln w="158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4A1F6887-077E-C844-907F-137F1A1EAB46}"/>
              </a:ext>
            </a:extLst>
          </p:cNvPr>
          <p:cNvCxnSpPr>
            <a:cxnSpLocks/>
          </p:cNvCxnSpPr>
          <p:nvPr/>
        </p:nvCxnSpPr>
        <p:spPr>
          <a:xfrm flipV="1">
            <a:off x="7607979" y="3611127"/>
            <a:ext cx="0" cy="204361"/>
          </a:xfrm>
          <a:prstGeom prst="straightConnector1">
            <a:avLst/>
          </a:prstGeom>
          <a:ln w="15875">
            <a:solidFill>
              <a:schemeClr val="accent6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920550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7F7B6481-61E7-FC47-B271-10D8D38E0E08}"/>
              </a:ext>
            </a:extLst>
          </p:cNvPr>
          <p:cNvCxnSpPr>
            <a:cxnSpLocks/>
          </p:cNvCxnSpPr>
          <p:nvPr/>
        </p:nvCxnSpPr>
        <p:spPr>
          <a:xfrm flipH="1" flipV="1">
            <a:off x="7599977" y="3328742"/>
            <a:ext cx="3591" cy="4612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897AA94D-E9F2-AB4F-851E-8C833682261E}"/>
              </a:ext>
            </a:extLst>
          </p:cNvPr>
          <p:cNvCxnSpPr>
            <a:cxnSpLocks/>
          </p:cNvCxnSpPr>
          <p:nvPr/>
        </p:nvCxnSpPr>
        <p:spPr>
          <a:xfrm flipV="1">
            <a:off x="1786823" y="3480879"/>
            <a:ext cx="6074" cy="1965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49248D4-0D8B-4E47-A945-71D5B0812D9E}"/>
              </a:ext>
            </a:extLst>
          </p:cNvPr>
          <p:cNvSpPr txBox="1"/>
          <p:nvPr/>
        </p:nvSpPr>
        <p:spPr>
          <a:xfrm>
            <a:off x="269341" y="244060"/>
            <a:ext cx="11626581" cy="6553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800" dirty="0"/>
              <a:t>Neural Machine Translation By Jointly Learning To Align And Translate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37FF1E-EED7-C842-9F07-6470229F7513}"/>
              </a:ext>
            </a:extLst>
          </p:cNvPr>
          <p:cNvSpPr txBox="1"/>
          <p:nvPr/>
        </p:nvSpPr>
        <p:spPr>
          <a:xfrm>
            <a:off x="164337" y="1233752"/>
            <a:ext cx="2160015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>
                <a:solidFill>
                  <a:schemeClr val="accent2"/>
                </a:solidFill>
              </a:rPr>
              <a:t>Bidirectional RNN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BAB6CB-BD19-0643-B29D-49A284C75E7E}"/>
              </a:ext>
            </a:extLst>
          </p:cNvPr>
          <p:cNvSpPr txBox="1"/>
          <p:nvPr/>
        </p:nvSpPr>
        <p:spPr>
          <a:xfrm>
            <a:off x="3771869" y="5969441"/>
            <a:ext cx="2096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Bidirectional RNN</a:t>
            </a:r>
            <a:endParaRPr kumimoji="1"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B10A6D0-ED01-3340-9D16-BF4289C46F9E}"/>
              </a:ext>
            </a:extLst>
          </p:cNvPr>
          <p:cNvSpPr/>
          <p:nvPr/>
        </p:nvSpPr>
        <p:spPr>
          <a:xfrm>
            <a:off x="1336402" y="3789989"/>
            <a:ext cx="905256" cy="55778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RNN</a:t>
            </a:r>
            <a:endParaRPr kumimoji="1" lang="ko-KR" altLang="en-US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FF8A807-452D-B343-9B59-88E72FFE9BB2}"/>
              </a:ext>
            </a:extLst>
          </p:cNvPr>
          <p:cNvSpPr/>
          <p:nvPr/>
        </p:nvSpPr>
        <p:spPr>
          <a:xfrm>
            <a:off x="2832970" y="3789989"/>
            <a:ext cx="905256" cy="55778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RNN</a:t>
            </a:r>
            <a:endParaRPr kumimoji="1" lang="ko-KR" altLang="en-US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96FE657A-0881-1C42-A29E-A1D01D1A956C}"/>
              </a:ext>
            </a:extLst>
          </p:cNvPr>
          <p:cNvSpPr/>
          <p:nvPr/>
        </p:nvSpPr>
        <p:spPr>
          <a:xfrm>
            <a:off x="4329538" y="3789989"/>
            <a:ext cx="905256" cy="55778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RNN</a:t>
            </a:r>
            <a:endParaRPr kumimoji="1" lang="ko-KR" altLang="en-US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19115DB6-4317-6147-A1B6-BFC06CF0E7B0}"/>
              </a:ext>
            </a:extLst>
          </p:cNvPr>
          <p:cNvSpPr/>
          <p:nvPr/>
        </p:nvSpPr>
        <p:spPr>
          <a:xfrm>
            <a:off x="7151986" y="3789989"/>
            <a:ext cx="905256" cy="55778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RNN</a:t>
            </a:r>
            <a:endParaRPr kumimoji="1" lang="ko-KR" altLang="en-US" dirty="0"/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5C36F5AD-F087-AF42-8DC1-B39CF818DF79}"/>
              </a:ext>
            </a:extLst>
          </p:cNvPr>
          <p:cNvCxnSpPr>
            <a:stCxn id="24" idx="3"/>
            <a:endCxn id="25" idx="1"/>
          </p:cNvCxnSpPr>
          <p:nvPr/>
        </p:nvCxnSpPr>
        <p:spPr>
          <a:xfrm>
            <a:off x="2241658" y="4068881"/>
            <a:ext cx="59131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B506ED90-36C5-9C43-84AD-76CA432F83A8}"/>
              </a:ext>
            </a:extLst>
          </p:cNvPr>
          <p:cNvCxnSpPr/>
          <p:nvPr/>
        </p:nvCxnSpPr>
        <p:spPr>
          <a:xfrm>
            <a:off x="3738226" y="4068881"/>
            <a:ext cx="59131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6BF83D3D-4796-F74D-A685-56A66EAAFFC2}"/>
              </a:ext>
            </a:extLst>
          </p:cNvPr>
          <p:cNvCxnSpPr/>
          <p:nvPr/>
        </p:nvCxnSpPr>
        <p:spPr>
          <a:xfrm>
            <a:off x="5234794" y="4068881"/>
            <a:ext cx="59131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CA55EFE1-9971-5B43-A906-8860174E2C0C}"/>
              </a:ext>
            </a:extLst>
          </p:cNvPr>
          <p:cNvCxnSpPr/>
          <p:nvPr/>
        </p:nvCxnSpPr>
        <p:spPr>
          <a:xfrm>
            <a:off x="6560674" y="4068881"/>
            <a:ext cx="59131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ECB57CF-4313-2D47-B682-A918A7A41D45}"/>
                  </a:ext>
                </a:extLst>
              </p:cNvPr>
              <p:cNvSpPr txBox="1"/>
              <p:nvPr/>
            </p:nvSpPr>
            <p:spPr>
              <a:xfrm>
                <a:off x="1547810" y="4809021"/>
                <a:ext cx="48962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ECB57CF-4313-2D47-B682-A918A7A41D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810" y="4809021"/>
                <a:ext cx="489621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D0986D1-0825-4747-8EC5-59D34E6BD574}"/>
                  </a:ext>
                </a:extLst>
              </p:cNvPr>
              <p:cNvSpPr txBox="1"/>
              <p:nvPr/>
            </p:nvSpPr>
            <p:spPr>
              <a:xfrm>
                <a:off x="3040787" y="4809021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D0986D1-0825-4747-8EC5-59D34E6BD5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0787" y="4809021"/>
                <a:ext cx="494943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86677DC2-6133-4440-AE53-692BA8A2FC2A}"/>
                  </a:ext>
                </a:extLst>
              </p:cNvPr>
              <p:cNvSpPr txBox="1"/>
              <p:nvPr/>
            </p:nvSpPr>
            <p:spPr>
              <a:xfrm>
                <a:off x="4540538" y="4809021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86677DC2-6133-4440-AE53-692BA8A2FC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38" y="4809021"/>
                <a:ext cx="494943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TextBox 45">
            <a:extLst>
              <a:ext uri="{FF2B5EF4-FFF2-40B4-BE49-F238E27FC236}">
                <a16:creationId xmlns:a16="http://schemas.microsoft.com/office/drawing/2014/main" id="{FA628220-7554-9141-9177-74D765F7F270}"/>
              </a:ext>
            </a:extLst>
          </p:cNvPr>
          <p:cNvSpPr txBox="1"/>
          <p:nvPr/>
        </p:nvSpPr>
        <p:spPr>
          <a:xfrm>
            <a:off x="5991251" y="3868826"/>
            <a:ext cx="4042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b="1" dirty="0"/>
              <a:t>⋯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EA959C62-FA9A-B045-992F-E6B69B9A7C53}"/>
                  </a:ext>
                </a:extLst>
              </p:cNvPr>
              <p:cNvSpPr txBox="1"/>
              <p:nvPr/>
            </p:nvSpPr>
            <p:spPr>
              <a:xfrm>
                <a:off x="7363394" y="4783375"/>
                <a:ext cx="50904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EA959C62-FA9A-B045-992F-E6B69B9A7C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3394" y="4783375"/>
                <a:ext cx="509049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직사각형 48">
            <a:extLst>
              <a:ext uri="{FF2B5EF4-FFF2-40B4-BE49-F238E27FC236}">
                <a16:creationId xmlns:a16="http://schemas.microsoft.com/office/drawing/2014/main" id="{96FBF7ED-B75B-0642-B853-655FB2239FAC}"/>
              </a:ext>
            </a:extLst>
          </p:cNvPr>
          <p:cNvSpPr/>
          <p:nvPr/>
        </p:nvSpPr>
        <p:spPr>
          <a:xfrm>
            <a:off x="1324210" y="2948741"/>
            <a:ext cx="905256" cy="55778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RNN</a:t>
            </a:r>
            <a:endParaRPr kumimoji="1" lang="ko-KR" altLang="en-US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B53B960-5683-3143-BC70-C1303E06F2AB}"/>
              </a:ext>
            </a:extLst>
          </p:cNvPr>
          <p:cNvSpPr/>
          <p:nvPr/>
        </p:nvSpPr>
        <p:spPr>
          <a:xfrm>
            <a:off x="2820778" y="2948741"/>
            <a:ext cx="905256" cy="55778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RNN</a:t>
            </a:r>
            <a:endParaRPr kumimoji="1" lang="ko-KR" altLang="en-US" dirty="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35AB9271-B878-E944-9F18-B089AA973C67}"/>
              </a:ext>
            </a:extLst>
          </p:cNvPr>
          <p:cNvSpPr/>
          <p:nvPr/>
        </p:nvSpPr>
        <p:spPr>
          <a:xfrm>
            <a:off x="4317346" y="2948741"/>
            <a:ext cx="905256" cy="55778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RNN</a:t>
            </a:r>
            <a:endParaRPr kumimoji="1" lang="ko-KR" altLang="en-US" dirty="0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36E62301-ACB7-E340-BEA1-492553BD0BA2}"/>
              </a:ext>
            </a:extLst>
          </p:cNvPr>
          <p:cNvSpPr/>
          <p:nvPr/>
        </p:nvSpPr>
        <p:spPr>
          <a:xfrm>
            <a:off x="7139794" y="2948741"/>
            <a:ext cx="905256" cy="55778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RNN</a:t>
            </a:r>
            <a:endParaRPr kumimoji="1" lang="ko-KR" altLang="en-US" dirty="0"/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7388695A-769A-0143-AB20-F7C104F7FBE2}"/>
              </a:ext>
            </a:extLst>
          </p:cNvPr>
          <p:cNvCxnSpPr/>
          <p:nvPr/>
        </p:nvCxnSpPr>
        <p:spPr>
          <a:xfrm>
            <a:off x="2229466" y="3227633"/>
            <a:ext cx="591312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4313569F-B076-8C42-97FB-A2C64C737AB9}"/>
              </a:ext>
            </a:extLst>
          </p:cNvPr>
          <p:cNvCxnSpPr/>
          <p:nvPr/>
        </p:nvCxnSpPr>
        <p:spPr>
          <a:xfrm>
            <a:off x="3726034" y="3227633"/>
            <a:ext cx="591312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EDD044A3-F3FC-5D42-A3D5-B6E2AC86A6C9}"/>
              </a:ext>
            </a:extLst>
          </p:cNvPr>
          <p:cNvCxnSpPr/>
          <p:nvPr/>
        </p:nvCxnSpPr>
        <p:spPr>
          <a:xfrm>
            <a:off x="5222602" y="3227633"/>
            <a:ext cx="591312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7DFDE21A-56C0-A84C-87DE-FAC591585355}"/>
              </a:ext>
            </a:extLst>
          </p:cNvPr>
          <p:cNvCxnSpPr/>
          <p:nvPr/>
        </p:nvCxnSpPr>
        <p:spPr>
          <a:xfrm>
            <a:off x="6548482" y="3227633"/>
            <a:ext cx="591312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B3CEF999-C005-3A40-B37F-0F1935A948E7}"/>
              </a:ext>
            </a:extLst>
          </p:cNvPr>
          <p:cNvCxnSpPr>
            <a:cxnSpLocks/>
          </p:cNvCxnSpPr>
          <p:nvPr/>
        </p:nvCxnSpPr>
        <p:spPr>
          <a:xfrm flipV="1">
            <a:off x="1757006" y="2363525"/>
            <a:ext cx="0" cy="586296"/>
          </a:xfrm>
          <a:prstGeom prst="straightConnector1">
            <a:avLst/>
          </a:prstGeom>
          <a:ln w="2222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974DC3A0-D43B-9340-AFB2-EE2020A7349C}"/>
                  </a:ext>
                </a:extLst>
              </p:cNvPr>
              <p:cNvSpPr txBox="1"/>
              <p:nvPr/>
            </p:nvSpPr>
            <p:spPr>
              <a:xfrm>
                <a:off x="7351202" y="1974779"/>
                <a:ext cx="492379" cy="4104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kumimoji="1" lang="en-US" altLang="ko-KR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kumimoji="1" lang="en-US" altLang="ko-KR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kumimoji="1" lang="en-US" altLang="ko-KR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kumimoji="1" lang="ko-KR" altLang="en-US" b="1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974DC3A0-D43B-9340-AFB2-EE2020A734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1202" y="1974779"/>
                <a:ext cx="492379" cy="41049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63979A3D-41B5-DF41-8F65-FC80C1D6B8DB}"/>
                  </a:ext>
                </a:extLst>
              </p:cNvPr>
              <p:cNvSpPr txBox="1"/>
              <p:nvPr/>
            </p:nvSpPr>
            <p:spPr>
              <a:xfrm>
                <a:off x="1515786" y="1944006"/>
                <a:ext cx="492379" cy="4104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⃖"/>
                          <m:ctrlPr>
                            <a:rPr kumimoji="1" lang="en-US" altLang="ko-KR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kumimoji="1" lang="en-US" altLang="ko-KR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kumimoji="1" lang="en-US" altLang="ko-KR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kumimoji="1" lang="ko-KR" altLang="en-US" b="1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63979A3D-41B5-DF41-8F65-FC80C1D6B8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5786" y="1944006"/>
                <a:ext cx="492379" cy="41049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7" name="직선 연결선[R] 86">
            <a:extLst>
              <a:ext uri="{FF2B5EF4-FFF2-40B4-BE49-F238E27FC236}">
                <a16:creationId xmlns:a16="http://schemas.microsoft.com/office/drawing/2014/main" id="{4C4059F2-B256-AA41-8CDF-C31F14BDF14C}"/>
              </a:ext>
            </a:extLst>
          </p:cNvPr>
          <p:cNvCxnSpPr>
            <a:cxnSpLocks/>
          </p:cNvCxnSpPr>
          <p:nvPr/>
        </p:nvCxnSpPr>
        <p:spPr>
          <a:xfrm flipH="1">
            <a:off x="1081960" y="3677478"/>
            <a:ext cx="70481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연결선[R] 90">
            <a:extLst>
              <a:ext uri="{FF2B5EF4-FFF2-40B4-BE49-F238E27FC236}">
                <a16:creationId xmlns:a16="http://schemas.microsoft.com/office/drawing/2014/main" id="{543490A1-F80D-D740-81CF-DA1BC04116FF}"/>
              </a:ext>
            </a:extLst>
          </p:cNvPr>
          <p:cNvCxnSpPr>
            <a:cxnSpLocks/>
          </p:cNvCxnSpPr>
          <p:nvPr/>
        </p:nvCxnSpPr>
        <p:spPr>
          <a:xfrm flipV="1">
            <a:off x="1081960" y="3677478"/>
            <a:ext cx="0" cy="87527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연결선[R] 92">
            <a:extLst>
              <a:ext uri="{FF2B5EF4-FFF2-40B4-BE49-F238E27FC236}">
                <a16:creationId xmlns:a16="http://schemas.microsoft.com/office/drawing/2014/main" id="{08B376B9-0DD8-C347-8221-29050EB340D3}"/>
              </a:ext>
            </a:extLst>
          </p:cNvPr>
          <p:cNvCxnSpPr>
            <a:cxnSpLocks/>
          </p:cNvCxnSpPr>
          <p:nvPr/>
        </p:nvCxnSpPr>
        <p:spPr>
          <a:xfrm flipH="1">
            <a:off x="1081960" y="4552751"/>
            <a:ext cx="70481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1BB91EA2-6E23-6045-993D-0AD143A32626}"/>
              </a:ext>
            </a:extLst>
          </p:cNvPr>
          <p:cNvCxnSpPr>
            <a:cxnSpLocks/>
          </p:cNvCxnSpPr>
          <p:nvPr/>
        </p:nvCxnSpPr>
        <p:spPr>
          <a:xfrm flipH="1" flipV="1">
            <a:off x="1789030" y="4347773"/>
            <a:ext cx="3591" cy="4612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9247ABCE-4E05-864D-BA69-8C6A0A436911}"/>
              </a:ext>
            </a:extLst>
          </p:cNvPr>
          <p:cNvCxnSpPr>
            <a:cxnSpLocks/>
          </p:cNvCxnSpPr>
          <p:nvPr/>
        </p:nvCxnSpPr>
        <p:spPr>
          <a:xfrm flipH="1" flipV="1">
            <a:off x="3282006" y="4347773"/>
            <a:ext cx="3591" cy="4612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11CC891A-FBEC-3344-BB10-AC41C6AEADD1}"/>
              </a:ext>
            </a:extLst>
          </p:cNvPr>
          <p:cNvCxnSpPr>
            <a:cxnSpLocks/>
          </p:cNvCxnSpPr>
          <p:nvPr/>
        </p:nvCxnSpPr>
        <p:spPr>
          <a:xfrm flipH="1" flipV="1">
            <a:off x="4781757" y="4347773"/>
            <a:ext cx="3591" cy="4612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0E2BE990-1EE8-4449-B29A-74743EDB2FDF}"/>
              </a:ext>
            </a:extLst>
          </p:cNvPr>
          <p:cNvCxnSpPr>
            <a:cxnSpLocks/>
          </p:cNvCxnSpPr>
          <p:nvPr/>
        </p:nvCxnSpPr>
        <p:spPr>
          <a:xfrm flipH="1" flipV="1">
            <a:off x="7604613" y="4322127"/>
            <a:ext cx="3591" cy="4612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ECAF2A1D-8D2A-974E-A3DE-312DCBCC746B}"/>
              </a:ext>
            </a:extLst>
          </p:cNvPr>
          <p:cNvCxnSpPr>
            <a:cxnSpLocks/>
          </p:cNvCxnSpPr>
          <p:nvPr/>
        </p:nvCxnSpPr>
        <p:spPr>
          <a:xfrm flipV="1">
            <a:off x="3281831" y="3480879"/>
            <a:ext cx="6074" cy="1965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[R] 98">
            <a:extLst>
              <a:ext uri="{FF2B5EF4-FFF2-40B4-BE49-F238E27FC236}">
                <a16:creationId xmlns:a16="http://schemas.microsoft.com/office/drawing/2014/main" id="{B1B059E9-0BCA-1747-8A8E-3B467F7A78D6}"/>
              </a:ext>
            </a:extLst>
          </p:cNvPr>
          <p:cNvCxnSpPr>
            <a:cxnSpLocks/>
          </p:cNvCxnSpPr>
          <p:nvPr/>
        </p:nvCxnSpPr>
        <p:spPr>
          <a:xfrm flipH="1">
            <a:off x="2576968" y="3677478"/>
            <a:ext cx="70481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연결선[R] 99">
            <a:extLst>
              <a:ext uri="{FF2B5EF4-FFF2-40B4-BE49-F238E27FC236}">
                <a16:creationId xmlns:a16="http://schemas.microsoft.com/office/drawing/2014/main" id="{668BFF1C-FB7B-CE42-AE44-FC0E304D67A4}"/>
              </a:ext>
            </a:extLst>
          </p:cNvPr>
          <p:cNvCxnSpPr>
            <a:cxnSpLocks/>
          </p:cNvCxnSpPr>
          <p:nvPr/>
        </p:nvCxnSpPr>
        <p:spPr>
          <a:xfrm flipV="1">
            <a:off x="2576968" y="3677478"/>
            <a:ext cx="0" cy="87527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연결선[R] 100">
            <a:extLst>
              <a:ext uri="{FF2B5EF4-FFF2-40B4-BE49-F238E27FC236}">
                <a16:creationId xmlns:a16="http://schemas.microsoft.com/office/drawing/2014/main" id="{7496D19D-3EA0-0344-8820-E852C3F26225}"/>
              </a:ext>
            </a:extLst>
          </p:cNvPr>
          <p:cNvCxnSpPr>
            <a:cxnSpLocks/>
          </p:cNvCxnSpPr>
          <p:nvPr/>
        </p:nvCxnSpPr>
        <p:spPr>
          <a:xfrm flipH="1">
            <a:off x="2576968" y="4552751"/>
            <a:ext cx="70481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66D25738-3821-1947-AFC7-13D21DA7755B}"/>
              </a:ext>
            </a:extLst>
          </p:cNvPr>
          <p:cNvCxnSpPr>
            <a:cxnSpLocks/>
          </p:cNvCxnSpPr>
          <p:nvPr/>
        </p:nvCxnSpPr>
        <p:spPr>
          <a:xfrm flipV="1">
            <a:off x="4773873" y="3480879"/>
            <a:ext cx="6074" cy="1965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연결선[R] 102">
            <a:extLst>
              <a:ext uri="{FF2B5EF4-FFF2-40B4-BE49-F238E27FC236}">
                <a16:creationId xmlns:a16="http://schemas.microsoft.com/office/drawing/2014/main" id="{BE4A94A5-1B84-074E-B7EE-C8DC1ABA2282}"/>
              </a:ext>
            </a:extLst>
          </p:cNvPr>
          <p:cNvCxnSpPr>
            <a:cxnSpLocks/>
          </p:cNvCxnSpPr>
          <p:nvPr/>
        </p:nvCxnSpPr>
        <p:spPr>
          <a:xfrm flipH="1">
            <a:off x="4069010" y="3677478"/>
            <a:ext cx="70481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연결선[R] 103">
            <a:extLst>
              <a:ext uri="{FF2B5EF4-FFF2-40B4-BE49-F238E27FC236}">
                <a16:creationId xmlns:a16="http://schemas.microsoft.com/office/drawing/2014/main" id="{314D01BA-E9D4-B64A-AF9E-CC30A0CED473}"/>
              </a:ext>
            </a:extLst>
          </p:cNvPr>
          <p:cNvCxnSpPr>
            <a:cxnSpLocks/>
          </p:cNvCxnSpPr>
          <p:nvPr/>
        </p:nvCxnSpPr>
        <p:spPr>
          <a:xfrm flipV="1">
            <a:off x="4069010" y="3677478"/>
            <a:ext cx="0" cy="87527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연결선[R] 104">
            <a:extLst>
              <a:ext uri="{FF2B5EF4-FFF2-40B4-BE49-F238E27FC236}">
                <a16:creationId xmlns:a16="http://schemas.microsoft.com/office/drawing/2014/main" id="{0B59D649-27DB-B940-84EC-7951BA41F900}"/>
              </a:ext>
            </a:extLst>
          </p:cNvPr>
          <p:cNvCxnSpPr>
            <a:cxnSpLocks/>
          </p:cNvCxnSpPr>
          <p:nvPr/>
        </p:nvCxnSpPr>
        <p:spPr>
          <a:xfrm flipH="1">
            <a:off x="4069010" y="4552751"/>
            <a:ext cx="70481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C0702AA7-6CF8-4043-8BC5-B8EFC136DA92}"/>
              </a:ext>
            </a:extLst>
          </p:cNvPr>
          <p:cNvCxnSpPr>
            <a:cxnSpLocks/>
          </p:cNvCxnSpPr>
          <p:nvPr/>
        </p:nvCxnSpPr>
        <p:spPr>
          <a:xfrm flipV="1">
            <a:off x="7599815" y="3482945"/>
            <a:ext cx="6074" cy="1965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연결선[R] 106">
            <a:extLst>
              <a:ext uri="{FF2B5EF4-FFF2-40B4-BE49-F238E27FC236}">
                <a16:creationId xmlns:a16="http://schemas.microsoft.com/office/drawing/2014/main" id="{35654653-B20A-9348-8210-577B5525C1DF}"/>
              </a:ext>
            </a:extLst>
          </p:cNvPr>
          <p:cNvCxnSpPr>
            <a:cxnSpLocks/>
          </p:cNvCxnSpPr>
          <p:nvPr/>
        </p:nvCxnSpPr>
        <p:spPr>
          <a:xfrm flipH="1">
            <a:off x="6894952" y="3679544"/>
            <a:ext cx="70481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연결선[R] 107">
            <a:extLst>
              <a:ext uri="{FF2B5EF4-FFF2-40B4-BE49-F238E27FC236}">
                <a16:creationId xmlns:a16="http://schemas.microsoft.com/office/drawing/2014/main" id="{5F9AF62B-32C9-924E-807E-B902E5C04A13}"/>
              </a:ext>
            </a:extLst>
          </p:cNvPr>
          <p:cNvCxnSpPr>
            <a:cxnSpLocks/>
          </p:cNvCxnSpPr>
          <p:nvPr/>
        </p:nvCxnSpPr>
        <p:spPr>
          <a:xfrm flipV="1">
            <a:off x="6894952" y="3679544"/>
            <a:ext cx="0" cy="87527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연결선[R] 108">
            <a:extLst>
              <a:ext uri="{FF2B5EF4-FFF2-40B4-BE49-F238E27FC236}">
                <a16:creationId xmlns:a16="http://schemas.microsoft.com/office/drawing/2014/main" id="{D0B60AB4-4A71-2945-B6E1-899DCAE101ED}"/>
              </a:ext>
            </a:extLst>
          </p:cNvPr>
          <p:cNvCxnSpPr>
            <a:cxnSpLocks/>
          </p:cNvCxnSpPr>
          <p:nvPr/>
        </p:nvCxnSpPr>
        <p:spPr>
          <a:xfrm flipH="1">
            <a:off x="6894952" y="4554817"/>
            <a:ext cx="70481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70566348-47EF-D742-8E06-694B459A92D1}"/>
              </a:ext>
            </a:extLst>
          </p:cNvPr>
          <p:cNvCxnSpPr>
            <a:cxnSpLocks/>
          </p:cNvCxnSpPr>
          <p:nvPr/>
        </p:nvCxnSpPr>
        <p:spPr>
          <a:xfrm flipV="1">
            <a:off x="7615057" y="2549194"/>
            <a:ext cx="6074" cy="196599"/>
          </a:xfrm>
          <a:prstGeom prst="straightConnector1">
            <a:avLst/>
          </a:prstGeom>
          <a:ln w="158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연결선[R] 111">
            <a:extLst>
              <a:ext uri="{FF2B5EF4-FFF2-40B4-BE49-F238E27FC236}">
                <a16:creationId xmlns:a16="http://schemas.microsoft.com/office/drawing/2014/main" id="{087D6F43-85A1-6648-A21E-09BACCB563B1}"/>
              </a:ext>
            </a:extLst>
          </p:cNvPr>
          <p:cNvCxnSpPr>
            <a:cxnSpLocks/>
          </p:cNvCxnSpPr>
          <p:nvPr/>
        </p:nvCxnSpPr>
        <p:spPr>
          <a:xfrm flipH="1">
            <a:off x="7605933" y="2745793"/>
            <a:ext cx="704818" cy="0"/>
          </a:xfrm>
          <a:prstGeom prst="line">
            <a:avLst/>
          </a:prstGeom>
          <a:ln w="158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연결선[R] 112">
            <a:extLst>
              <a:ext uri="{FF2B5EF4-FFF2-40B4-BE49-F238E27FC236}">
                <a16:creationId xmlns:a16="http://schemas.microsoft.com/office/drawing/2014/main" id="{FC52E387-01F4-CF48-A693-0F2193C51529}"/>
              </a:ext>
            </a:extLst>
          </p:cNvPr>
          <p:cNvCxnSpPr>
            <a:cxnSpLocks/>
          </p:cNvCxnSpPr>
          <p:nvPr/>
        </p:nvCxnSpPr>
        <p:spPr>
          <a:xfrm flipV="1">
            <a:off x="8310751" y="2745793"/>
            <a:ext cx="0" cy="875273"/>
          </a:xfrm>
          <a:prstGeom prst="line">
            <a:avLst/>
          </a:prstGeom>
          <a:ln w="158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연결선[R] 113">
            <a:extLst>
              <a:ext uri="{FF2B5EF4-FFF2-40B4-BE49-F238E27FC236}">
                <a16:creationId xmlns:a16="http://schemas.microsoft.com/office/drawing/2014/main" id="{C1741D79-416C-6D42-9397-ADEE71B2B9EA}"/>
              </a:ext>
            </a:extLst>
          </p:cNvPr>
          <p:cNvCxnSpPr>
            <a:cxnSpLocks/>
          </p:cNvCxnSpPr>
          <p:nvPr/>
        </p:nvCxnSpPr>
        <p:spPr>
          <a:xfrm flipH="1">
            <a:off x="7605933" y="3621066"/>
            <a:ext cx="704818" cy="0"/>
          </a:xfrm>
          <a:prstGeom prst="line">
            <a:avLst/>
          </a:prstGeom>
          <a:ln w="158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4A1F6887-077E-C844-907F-137F1A1EAB46}"/>
              </a:ext>
            </a:extLst>
          </p:cNvPr>
          <p:cNvCxnSpPr>
            <a:cxnSpLocks/>
          </p:cNvCxnSpPr>
          <p:nvPr/>
        </p:nvCxnSpPr>
        <p:spPr>
          <a:xfrm flipV="1">
            <a:off x="7607979" y="3611127"/>
            <a:ext cx="0" cy="204361"/>
          </a:xfrm>
          <a:prstGeom prst="straightConnector1">
            <a:avLst/>
          </a:prstGeom>
          <a:ln w="15875">
            <a:solidFill>
              <a:schemeClr val="accent6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FDE01BC-1C4E-204C-B0B1-24C005227FDC}"/>
                  </a:ext>
                </a:extLst>
              </p:cNvPr>
              <p:cNvSpPr txBox="1"/>
              <p:nvPr/>
            </p:nvSpPr>
            <p:spPr>
              <a:xfrm>
                <a:off x="8723442" y="2446673"/>
                <a:ext cx="2307491" cy="28443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=[ </m:t>
                      </m:r>
                      <m:acc>
                        <m:accPr>
                          <m:chr m:val="⃗"/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acc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; </m:t>
                      </m:r>
                      <m:acc>
                        <m:accPr>
                          <m:chr m:val="⃖"/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acc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 ]</m:t>
                      </m:r>
                    </m:oMath>
                  </m:oMathPara>
                </a14:m>
                <a:endParaRPr kumimoji="1" lang="en-US" altLang="ko-KR" b="0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acc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 =</m:t>
                      </m:r>
                      <m:acc>
                        <m:accPr>
                          <m:chr m:val="⃗"/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, …, </m:t>
                          </m:r>
                          <m:sSub>
                            <m:sSubPr>
                              <m:ctrlP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1" lang="en-US" altLang="ko-KR" b="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⃖"/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acc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⃖"/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, …, </m:t>
                          </m:r>
                          <m:sSub>
                            <m:sSubPr>
                              <m:ctrlP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1" lang="en-US" altLang="ko-KR" b="0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𝐹𝑜𝑟𝑤𝑎𝑟𝑑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𝑅𝑁𝑁</m:t>
                    </m:r>
                  </m:oMath>
                </a14:m>
                <a:endParaRPr kumimoji="1" lang="en-US" altLang="ko-KR" b="0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⃖"/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𝐵𝑎𝑐𝑘𝑤𝑎𝑟𝑑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𝑅𝑁𝑁</m:t>
                    </m:r>
                  </m:oMath>
                </a14:m>
                <a:endParaRPr kumimoji="1" lang="en-US" altLang="ko-KR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ko-KR" b="0" i="0" smtClean="0">
                        <a:latin typeface="Cambria Math" panose="02040503050406030204" pitchFamily="18" charset="0"/>
                      </a:rPr>
                      <m:t>t</m:t>
                    </m:r>
                    <m:r>
                      <a:rPr kumimoji="1" lang="en-US" altLang="ko-KR" b="0" i="0" smtClean="0">
                        <a:latin typeface="Cambria Math" panose="02040503050406030204" pitchFamily="18" charset="0"/>
                      </a:rPr>
                      <m:t>:</m:t>
                    </m:r>
                    <m:r>
                      <m:rPr>
                        <m:sty m:val="p"/>
                      </m:rPr>
                      <a:rPr kumimoji="1" lang="en-US" altLang="ko-KR" b="0" i="0" smtClean="0">
                        <a:latin typeface="Cambria Math" panose="02040503050406030204" pitchFamily="18" charset="0"/>
                      </a:rPr>
                      <m:t>Max</m:t>
                    </m:r>
                    <m:r>
                      <a:rPr kumimoji="1" lang="en-US" altLang="ko-K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kumimoji="1" lang="en-US" altLang="ko-KR" b="0" i="0" smtClean="0">
                        <a:latin typeface="Cambria Math" panose="02040503050406030204" pitchFamily="18" charset="0"/>
                      </a:rPr>
                      <m:t>Length</m:t>
                    </m:r>
                  </m:oMath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FDE01BC-1C4E-204C-B0B1-24C005227F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3442" y="2446673"/>
                <a:ext cx="2307491" cy="2844305"/>
              </a:xfrm>
              <a:prstGeom prst="rect">
                <a:avLst/>
              </a:prstGeom>
              <a:blipFill>
                <a:blip r:embed="rId8"/>
                <a:stretch>
                  <a:fillRect l="-1093" b="-177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5816836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49248D4-0D8B-4E47-A945-71D5B0812D9E}"/>
              </a:ext>
            </a:extLst>
          </p:cNvPr>
          <p:cNvSpPr txBox="1"/>
          <p:nvPr/>
        </p:nvSpPr>
        <p:spPr>
          <a:xfrm>
            <a:off x="269341" y="244060"/>
            <a:ext cx="11626581" cy="6553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800" dirty="0"/>
              <a:t>Neural Machine Translation By Jointly Learning To Align And Translate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37FF1E-EED7-C842-9F07-6470229F7513}"/>
              </a:ext>
            </a:extLst>
          </p:cNvPr>
          <p:cNvSpPr txBox="1"/>
          <p:nvPr/>
        </p:nvSpPr>
        <p:spPr>
          <a:xfrm>
            <a:off x="164337" y="1233752"/>
            <a:ext cx="4683462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>
                <a:solidFill>
                  <a:schemeClr val="accent2"/>
                </a:solidFill>
              </a:rPr>
              <a:t>Attention Mechanism (alignment model)</a:t>
            </a:r>
          </a:p>
        </p:txBody>
      </p:sp>
    </p:spTree>
    <p:extLst>
      <p:ext uri="{BB962C8B-B14F-4D97-AF65-F5344CB8AC3E}">
        <p14:creationId xmlns:p14="http://schemas.microsoft.com/office/powerpoint/2010/main" val="312243445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49248D4-0D8B-4E47-A945-71D5B0812D9E}"/>
              </a:ext>
            </a:extLst>
          </p:cNvPr>
          <p:cNvSpPr txBox="1"/>
          <p:nvPr/>
        </p:nvSpPr>
        <p:spPr>
          <a:xfrm>
            <a:off x="269341" y="244060"/>
            <a:ext cx="11626581" cy="6553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800" dirty="0"/>
              <a:t>Neural Machine Translation By Jointly Learning To Align And Translate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37FF1E-EED7-C842-9F07-6470229F7513}"/>
              </a:ext>
            </a:extLst>
          </p:cNvPr>
          <p:cNvSpPr txBox="1"/>
          <p:nvPr/>
        </p:nvSpPr>
        <p:spPr>
          <a:xfrm>
            <a:off x="164337" y="1233752"/>
            <a:ext cx="4683462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>
                <a:solidFill>
                  <a:schemeClr val="accent2"/>
                </a:solidFill>
              </a:rPr>
              <a:t>Attention Mechanism (alignment model)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9A93EB0-A200-B540-946A-07D90A7D6F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8531" y="1946413"/>
            <a:ext cx="3454400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3065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5B0C9D-79D4-8945-A906-253BB14511DD}"/>
              </a:ext>
            </a:extLst>
          </p:cNvPr>
          <p:cNvSpPr txBox="1"/>
          <p:nvPr/>
        </p:nvSpPr>
        <p:spPr>
          <a:xfrm>
            <a:off x="269341" y="545812"/>
            <a:ext cx="50321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What is Attention Mechanism</a:t>
            </a:r>
          </a:p>
        </p:txBody>
      </p:sp>
    </p:spTree>
    <p:extLst>
      <p:ext uri="{BB962C8B-B14F-4D97-AF65-F5344CB8AC3E}">
        <p14:creationId xmlns:p14="http://schemas.microsoft.com/office/powerpoint/2010/main" val="271214584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49248D4-0D8B-4E47-A945-71D5B0812D9E}"/>
              </a:ext>
            </a:extLst>
          </p:cNvPr>
          <p:cNvSpPr txBox="1"/>
          <p:nvPr/>
        </p:nvSpPr>
        <p:spPr>
          <a:xfrm>
            <a:off x="269341" y="244060"/>
            <a:ext cx="11626581" cy="6553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800" dirty="0"/>
              <a:t>Neural Machine Translation By Jointly Learning To Align And Translate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37FF1E-EED7-C842-9F07-6470229F7513}"/>
              </a:ext>
            </a:extLst>
          </p:cNvPr>
          <p:cNvSpPr txBox="1"/>
          <p:nvPr/>
        </p:nvSpPr>
        <p:spPr>
          <a:xfrm>
            <a:off x="164337" y="1233752"/>
            <a:ext cx="4683462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>
                <a:solidFill>
                  <a:schemeClr val="accent2"/>
                </a:solidFill>
              </a:rPr>
              <a:t>Attention Mechanism (alignment model)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9A93EB0-A200-B540-946A-07D90A7D6F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8531" y="1946413"/>
            <a:ext cx="3454400" cy="44958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136A12A4-D220-2749-ACBF-6BCA2A614792}"/>
              </a:ext>
            </a:extLst>
          </p:cNvPr>
          <p:cNvSpPr/>
          <p:nvPr/>
        </p:nvSpPr>
        <p:spPr>
          <a:xfrm>
            <a:off x="9650896" y="2375452"/>
            <a:ext cx="367747" cy="655982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8579809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49248D4-0D8B-4E47-A945-71D5B0812D9E}"/>
              </a:ext>
            </a:extLst>
          </p:cNvPr>
          <p:cNvSpPr txBox="1"/>
          <p:nvPr/>
        </p:nvSpPr>
        <p:spPr>
          <a:xfrm>
            <a:off x="269341" y="244060"/>
            <a:ext cx="11626581" cy="6553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800" dirty="0"/>
              <a:t>Neural Machine Translation By Jointly Learning To Align And Translate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37FF1E-EED7-C842-9F07-6470229F7513}"/>
              </a:ext>
            </a:extLst>
          </p:cNvPr>
          <p:cNvSpPr txBox="1"/>
          <p:nvPr/>
        </p:nvSpPr>
        <p:spPr>
          <a:xfrm>
            <a:off x="164337" y="1233752"/>
            <a:ext cx="4683462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>
                <a:solidFill>
                  <a:schemeClr val="accent2"/>
                </a:solidFill>
              </a:rPr>
              <a:t>Attention Mechanism (alignment model)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9A93EB0-A200-B540-946A-07D90A7D6F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8531" y="1946413"/>
            <a:ext cx="3454400" cy="44958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94FB42F-78A6-114B-B78A-B389DEE0927D}"/>
                  </a:ext>
                </a:extLst>
              </p:cNvPr>
              <p:cNvSpPr txBox="1"/>
              <p:nvPr/>
            </p:nvSpPr>
            <p:spPr>
              <a:xfrm>
                <a:off x="269341" y="2484783"/>
                <a:ext cx="3368486" cy="16312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ko-KR" sz="2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1" lang="en-US" altLang="ko-KR" sz="2000" b="0" dirty="0"/>
              </a:p>
              <a:p>
                <a:endParaRPr kumimoji="1" lang="en-US" altLang="ko-KR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1" lang="en-US" altLang="ko-KR" sz="20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kumimoji="1" lang="en-US" altLang="ko-KR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kumimoji="1" lang="en-US" altLang="ko-KR" sz="20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kumimoji="1" lang="en-US" altLang="ko-KR" sz="2000" b="0" i="1" smtClean="0">
                        <a:latin typeface="Cambria Math" panose="02040503050406030204" pitchFamily="18" charset="0"/>
                      </a:rPr>
                      <m:t>𝑑𝑒𝑐𝑜𝑑𝑒𝑟</m:t>
                    </m:r>
                    <m:r>
                      <a:rPr kumimoji="1" lang="en-US" altLang="ko-KR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ko-KR" sz="2000" b="0" i="1" smtClean="0">
                        <a:latin typeface="Cambria Math" panose="02040503050406030204" pitchFamily="18" charset="0"/>
                      </a:rPr>
                      <m:t>h𝑖𝑑𝑑𝑒𝑛</m:t>
                    </m:r>
                    <m:r>
                      <a:rPr kumimoji="1" lang="en-US" altLang="ko-KR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ko-KR" sz="2000" b="0" i="1" smtClean="0">
                        <a:latin typeface="Cambria Math" panose="02040503050406030204" pitchFamily="18" charset="0"/>
                      </a:rPr>
                      <m:t>𝑠𝑡𝑎𝑡𝑒</m:t>
                    </m:r>
                  </m:oMath>
                </a14:m>
                <a:endParaRPr kumimoji="1" lang="en-US" altLang="ko-KR" sz="2000" b="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ko-KR" sz="2000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kumimoji="1" lang="en-US" altLang="ko-KR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kumimoji="1" lang="en-US" altLang="ko-KR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kumimoji="1" lang="en-US" altLang="ko-KR" sz="20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kumimoji="1" lang="en-US" altLang="ko-KR" sz="2000" b="0" i="1" smtClean="0">
                        <a:latin typeface="Cambria Math" panose="02040503050406030204" pitchFamily="18" charset="0"/>
                      </a:rPr>
                      <m:t>𝑑𝑒𝑐𝑜𝑑𝑒𝑟</m:t>
                    </m:r>
                    <m:r>
                      <a:rPr kumimoji="1" lang="en-US" altLang="ko-KR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ko-KR" sz="2000" b="0" i="1" smtClean="0">
                        <a:latin typeface="Cambria Math" panose="02040503050406030204" pitchFamily="18" charset="0"/>
                      </a:rPr>
                      <m:t>𝑖𝑛𝑝𝑢𝑡</m:t>
                    </m:r>
                  </m:oMath>
                </a14:m>
                <a:endParaRPr kumimoji="1" lang="en-US" altLang="ko-KR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ko-KR" sz="2000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kumimoji="1" lang="en-US" altLang="ko-KR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sz="2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kumimoji="1" lang="en-US" altLang="ko-KR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kumimoji="1" lang="en-US" altLang="ko-KR" sz="20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kumimoji="1" lang="en-US" altLang="ko-KR" sz="2000" b="0" i="1" smtClean="0">
                        <a:latin typeface="Cambria Math" panose="02040503050406030204" pitchFamily="18" charset="0"/>
                      </a:rPr>
                      <m:t>𝑐𝑜𝑛𝑡𝑒𝑥𝑡</m:t>
                    </m:r>
                    <m:r>
                      <a:rPr kumimoji="1" lang="en-US" altLang="ko-KR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ko-KR" sz="2000" b="0" i="1" smtClean="0">
                        <a:latin typeface="Cambria Math" panose="02040503050406030204" pitchFamily="18" charset="0"/>
                      </a:rPr>
                      <m:t>𝑣𝑒𝑐𝑡𝑜𝑟</m:t>
                    </m:r>
                  </m:oMath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94FB42F-78A6-114B-B78A-B389DEE092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341" y="2484783"/>
                <a:ext cx="3368486" cy="1631216"/>
              </a:xfrm>
              <a:prstGeom prst="rect">
                <a:avLst/>
              </a:prstGeom>
              <a:blipFill>
                <a:blip r:embed="rId3"/>
                <a:stretch>
                  <a:fillRect l="-1128" b="-465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ED511F2B-D052-1D43-A7A7-FD42D39B72AF}"/>
              </a:ext>
            </a:extLst>
          </p:cNvPr>
          <p:cNvSpPr/>
          <p:nvPr/>
        </p:nvSpPr>
        <p:spPr>
          <a:xfrm>
            <a:off x="9650896" y="2375452"/>
            <a:ext cx="367747" cy="655982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6704822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49248D4-0D8B-4E47-A945-71D5B0812D9E}"/>
              </a:ext>
            </a:extLst>
          </p:cNvPr>
          <p:cNvSpPr txBox="1"/>
          <p:nvPr/>
        </p:nvSpPr>
        <p:spPr>
          <a:xfrm>
            <a:off x="269341" y="244060"/>
            <a:ext cx="11626581" cy="6553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800" dirty="0"/>
              <a:t>Neural Machine Translation By Jointly Learning To Align And Translate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37FF1E-EED7-C842-9F07-6470229F7513}"/>
              </a:ext>
            </a:extLst>
          </p:cNvPr>
          <p:cNvSpPr txBox="1"/>
          <p:nvPr/>
        </p:nvSpPr>
        <p:spPr>
          <a:xfrm>
            <a:off x="164337" y="1233752"/>
            <a:ext cx="4683462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>
                <a:solidFill>
                  <a:schemeClr val="accent2"/>
                </a:solidFill>
              </a:rPr>
              <a:t>Attention Mechanism (alignment model)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9A93EB0-A200-B540-946A-07D90A7D6F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8531" y="1946413"/>
            <a:ext cx="3454400" cy="44958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94FB42F-78A6-114B-B78A-B389DEE0927D}"/>
                  </a:ext>
                </a:extLst>
              </p:cNvPr>
              <p:cNvSpPr txBox="1"/>
              <p:nvPr/>
            </p:nvSpPr>
            <p:spPr>
              <a:xfrm>
                <a:off x="269341" y="2484783"/>
                <a:ext cx="3368486" cy="16312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ko-KR" sz="2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1" lang="en-US" altLang="ko-KR" sz="2000" b="0" dirty="0"/>
              </a:p>
              <a:p>
                <a:endParaRPr kumimoji="1" lang="en-US" altLang="ko-KR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1" lang="en-US" altLang="ko-KR" sz="20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kumimoji="1" lang="en-US" altLang="ko-KR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kumimoji="1" lang="en-US" altLang="ko-KR" sz="20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kumimoji="1" lang="en-US" altLang="ko-KR" sz="2000" b="0" i="1" smtClean="0">
                        <a:latin typeface="Cambria Math" panose="02040503050406030204" pitchFamily="18" charset="0"/>
                      </a:rPr>
                      <m:t>𝑑𝑒𝑐𝑜𝑑𝑒𝑟</m:t>
                    </m:r>
                    <m:r>
                      <a:rPr kumimoji="1" lang="en-US" altLang="ko-KR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ko-KR" sz="2000" b="0" i="1" smtClean="0">
                        <a:latin typeface="Cambria Math" panose="02040503050406030204" pitchFamily="18" charset="0"/>
                      </a:rPr>
                      <m:t>h𝑖𝑑𝑑𝑒𝑛</m:t>
                    </m:r>
                    <m:r>
                      <a:rPr kumimoji="1" lang="en-US" altLang="ko-KR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ko-KR" sz="2000" b="0" i="1" smtClean="0">
                        <a:latin typeface="Cambria Math" panose="02040503050406030204" pitchFamily="18" charset="0"/>
                      </a:rPr>
                      <m:t>𝑠𝑡𝑎𝑡𝑒</m:t>
                    </m:r>
                  </m:oMath>
                </a14:m>
                <a:endParaRPr kumimoji="1" lang="en-US" altLang="ko-KR" sz="2000" b="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1" lang="en-US" altLang="ko-KR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kumimoji="1" lang="en-US" altLang="ko-KR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kumimoji="1" lang="en-US" altLang="ko-KR" sz="20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kumimoji="1" lang="en-US" altLang="ko-KR" sz="2000" b="0" i="1" smtClean="0">
                        <a:latin typeface="Cambria Math" panose="02040503050406030204" pitchFamily="18" charset="0"/>
                      </a:rPr>
                      <m:t>𝑑𝑒𝑐𝑜𝑑𝑒𝑟</m:t>
                    </m:r>
                    <m:r>
                      <a:rPr kumimoji="1" lang="en-US" altLang="ko-KR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ko-KR" sz="2000" b="0" i="1" smtClean="0">
                        <a:latin typeface="Cambria Math" panose="02040503050406030204" pitchFamily="18" charset="0"/>
                      </a:rPr>
                      <m:t>𝑖𝑛𝑝𝑢𝑡</m:t>
                    </m:r>
                  </m:oMath>
                </a14:m>
                <a:endParaRPr kumimoji="1" lang="en-US" altLang="ko-KR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ko-KR" sz="2000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kumimoji="1" lang="en-US" altLang="ko-KR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kumimoji="1" lang="en-US" altLang="ko-KR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kumimoji="1" lang="en-US" altLang="ko-KR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kumimoji="1" lang="en-US" altLang="ko-KR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𝑐𝑜𝑛𝑡𝑒𝑥𝑡</m:t>
                    </m:r>
                    <m:r>
                      <a:rPr kumimoji="1" lang="en-US" altLang="ko-KR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ko-KR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𝑣𝑒𝑐𝑡𝑜𝑟</m:t>
                    </m:r>
                  </m:oMath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94FB42F-78A6-114B-B78A-B389DEE092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341" y="2484783"/>
                <a:ext cx="3368486" cy="1631216"/>
              </a:xfrm>
              <a:prstGeom prst="rect">
                <a:avLst/>
              </a:prstGeom>
              <a:blipFill>
                <a:blip r:embed="rId3"/>
                <a:stretch>
                  <a:fillRect l="-1128" b="-465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ED511F2B-D052-1D43-A7A7-FD42D39B72AF}"/>
              </a:ext>
            </a:extLst>
          </p:cNvPr>
          <p:cNvSpPr/>
          <p:nvPr/>
        </p:nvSpPr>
        <p:spPr>
          <a:xfrm>
            <a:off x="9650896" y="2375452"/>
            <a:ext cx="367747" cy="655982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6070435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49248D4-0D8B-4E47-A945-71D5B0812D9E}"/>
              </a:ext>
            </a:extLst>
          </p:cNvPr>
          <p:cNvSpPr txBox="1"/>
          <p:nvPr/>
        </p:nvSpPr>
        <p:spPr>
          <a:xfrm>
            <a:off x="269341" y="244060"/>
            <a:ext cx="11626581" cy="6553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800" dirty="0"/>
              <a:t>Neural Machine Translation By Jointly Learning To Align And Translate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37FF1E-EED7-C842-9F07-6470229F7513}"/>
              </a:ext>
            </a:extLst>
          </p:cNvPr>
          <p:cNvSpPr txBox="1"/>
          <p:nvPr/>
        </p:nvSpPr>
        <p:spPr>
          <a:xfrm>
            <a:off x="164337" y="1233752"/>
            <a:ext cx="4683462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>
                <a:solidFill>
                  <a:schemeClr val="accent2"/>
                </a:solidFill>
              </a:rPr>
              <a:t>Attention Mechanism (alignment model)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9A93EB0-A200-B540-946A-07D90A7D6F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8531" y="1946413"/>
            <a:ext cx="3454400" cy="44958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94FB42F-78A6-114B-B78A-B389DEE0927D}"/>
                  </a:ext>
                </a:extLst>
              </p:cNvPr>
              <p:cNvSpPr txBox="1"/>
              <p:nvPr/>
            </p:nvSpPr>
            <p:spPr>
              <a:xfrm>
                <a:off x="269341" y="2484783"/>
                <a:ext cx="2486450" cy="163525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ko-KR" sz="2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1" lang="en-US" altLang="ko-KR" sz="2000" b="0" dirty="0"/>
              </a:p>
              <a:p>
                <a:endParaRPr kumimoji="1" lang="en-US" altLang="ko-KR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𝑡𝑗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kumimoji="1" lang="en-US" altLang="ko-KR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94FB42F-78A6-114B-B78A-B389DEE092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341" y="2484783"/>
                <a:ext cx="2486450" cy="1635256"/>
              </a:xfrm>
              <a:prstGeom prst="rect">
                <a:avLst/>
              </a:prstGeom>
              <a:blipFill>
                <a:blip r:embed="rId3"/>
                <a:stretch>
                  <a:fillRect l="-12690" t="-21705" b="-8449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ED511F2B-D052-1D43-A7A7-FD42D39B72AF}"/>
              </a:ext>
            </a:extLst>
          </p:cNvPr>
          <p:cNvSpPr/>
          <p:nvPr/>
        </p:nvSpPr>
        <p:spPr>
          <a:xfrm>
            <a:off x="8249480" y="3309731"/>
            <a:ext cx="2166730" cy="974034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3650941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49248D4-0D8B-4E47-A945-71D5B0812D9E}"/>
              </a:ext>
            </a:extLst>
          </p:cNvPr>
          <p:cNvSpPr txBox="1"/>
          <p:nvPr/>
        </p:nvSpPr>
        <p:spPr>
          <a:xfrm>
            <a:off x="269341" y="244060"/>
            <a:ext cx="11626581" cy="6553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800" dirty="0"/>
              <a:t>Neural Machine Translation By Jointly Learning To Align And Translate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37FF1E-EED7-C842-9F07-6470229F7513}"/>
              </a:ext>
            </a:extLst>
          </p:cNvPr>
          <p:cNvSpPr txBox="1"/>
          <p:nvPr/>
        </p:nvSpPr>
        <p:spPr>
          <a:xfrm>
            <a:off x="164337" y="1233752"/>
            <a:ext cx="4683462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>
                <a:solidFill>
                  <a:schemeClr val="accent2"/>
                </a:solidFill>
              </a:rPr>
              <a:t>Attention Mechanism (alignment model)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9A93EB0-A200-B540-946A-07D90A7D6F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8531" y="1946413"/>
            <a:ext cx="3454400" cy="44958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94FB42F-78A6-114B-B78A-B389DEE0927D}"/>
                  </a:ext>
                </a:extLst>
              </p:cNvPr>
              <p:cNvSpPr txBox="1"/>
              <p:nvPr/>
            </p:nvSpPr>
            <p:spPr>
              <a:xfrm>
                <a:off x="269341" y="2484783"/>
                <a:ext cx="2486450" cy="163525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1" lang="en-US" altLang="ko-KR" sz="2000" b="0" dirty="0">
                  <a:solidFill>
                    <a:schemeClr val="tx1"/>
                  </a:solidFill>
                </a:endParaRPr>
              </a:p>
              <a:p>
                <a:endParaRPr kumimoji="1" lang="en-US" altLang="ko-KR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kumimoji="1" lang="en-US" altLang="ko-KR" sz="2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𝑡𝑗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kumimoji="1" lang="en-US" altLang="ko-KR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94FB42F-78A6-114B-B78A-B389DEE092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341" y="2484783"/>
                <a:ext cx="2486450" cy="1635256"/>
              </a:xfrm>
              <a:prstGeom prst="rect">
                <a:avLst/>
              </a:prstGeom>
              <a:blipFill>
                <a:blip r:embed="rId3"/>
                <a:stretch>
                  <a:fillRect l="-12690" t="-21705" b="-8449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직사각형 8">
            <a:extLst>
              <a:ext uri="{FF2B5EF4-FFF2-40B4-BE49-F238E27FC236}">
                <a16:creationId xmlns:a16="http://schemas.microsoft.com/office/drawing/2014/main" id="{1C2F682D-95D9-354D-93E8-4A84503A851B}"/>
              </a:ext>
            </a:extLst>
          </p:cNvPr>
          <p:cNvSpPr/>
          <p:nvPr/>
        </p:nvSpPr>
        <p:spPr>
          <a:xfrm>
            <a:off x="8249480" y="3309731"/>
            <a:ext cx="2166730" cy="974034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3258715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49248D4-0D8B-4E47-A945-71D5B0812D9E}"/>
              </a:ext>
            </a:extLst>
          </p:cNvPr>
          <p:cNvSpPr txBox="1"/>
          <p:nvPr/>
        </p:nvSpPr>
        <p:spPr>
          <a:xfrm>
            <a:off x="269341" y="244060"/>
            <a:ext cx="11626581" cy="6553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800" dirty="0"/>
              <a:t>Neural Machine Translation By Jointly Learning To Align And Translate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37FF1E-EED7-C842-9F07-6470229F7513}"/>
              </a:ext>
            </a:extLst>
          </p:cNvPr>
          <p:cNvSpPr txBox="1"/>
          <p:nvPr/>
        </p:nvSpPr>
        <p:spPr>
          <a:xfrm>
            <a:off x="164337" y="1233752"/>
            <a:ext cx="4683462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>
                <a:solidFill>
                  <a:schemeClr val="accent2"/>
                </a:solidFill>
              </a:rPr>
              <a:t>Attention Mechanism (alignment model)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9A93EB0-A200-B540-946A-07D90A7D6F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8531" y="1946413"/>
            <a:ext cx="3454400" cy="44958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94FB42F-78A6-114B-B78A-B389DEE0927D}"/>
                  </a:ext>
                </a:extLst>
              </p:cNvPr>
              <p:cNvSpPr txBox="1"/>
              <p:nvPr/>
            </p:nvSpPr>
            <p:spPr>
              <a:xfrm>
                <a:off x="269341" y="2484783"/>
                <a:ext cx="2486450" cy="163525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1" lang="en-US" altLang="ko-KR" sz="2000" b="0" dirty="0">
                  <a:solidFill>
                    <a:schemeClr val="tx1"/>
                  </a:solidFill>
                </a:endParaRPr>
              </a:p>
              <a:p>
                <a:endParaRPr kumimoji="1" lang="en-US" altLang="ko-KR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kumimoji="1" lang="en-US" altLang="ko-KR" sz="2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𝑡𝑗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kumimoji="1" lang="en-US" altLang="ko-KR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94FB42F-78A6-114B-B78A-B389DEE092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341" y="2484783"/>
                <a:ext cx="2486450" cy="1635256"/>
              </a:xfrm>
              <a:prstGeom prst="rect">
                <a:avLst/>
              </a:prstGeom>
              <a:blipFill>
                <a:blip r:embed="rId3"/>
                <a:stretch>
                  <a:fillRect l="-12690" t="-21705" b="-8449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21F45F0D-4164-3E44-B648-42BBCCBF1E02}"/>
              </a:ext>
            </a:extLst>
          </p:cNvPr>
          <p:cNvSpPr txBox="1"/>
          <p:nvPr/>
        </p:nvSpPr>
        <p:spPr>
          <a:xfrm>
            <a:off x="1212574" y="4009647"/>
            <a:ext cx="1909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rgbClr val="C00000"/>
                </a:solidFill>
              </a:rPr>
              <a:t>attention weight</a:t>
            </a:r>
            <a:endParaRPr kumimoji="1" lang="ko-KR" altLang="en-US" dirty="0">
              <a:solidFill>
                <a:srgbClr val="C00000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54C5549-BB47-9648-BD78-9EBFBBC2AA68}"/>
              </a:ext>
            </a:extLst>
          </p:cNvPr>
          <p:cNvSpPr/>
          <p:nvPr/>
        </p:nvSpPr>
        <p:spPr>
          <a:xfrm>
            <a:off x="8249480" y="3309731"/>
            <a:ext cx="2166730" cy="974034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6604279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49248D4-0D8B-4E47-A945-71D5B0812D9E}"/>
              </a:ext>
            </a:extLst>
          </p:cNvPr>
          <p:cNvSpPr txBox="1"/>
          <p:nvPr/>
        </p:nvSpPr>
        <p:spPr>
          <a:xfrm>
            <a:off x="269341" y="244060"/>
            <a:ext cx="11626581" cy="6553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800" dirty="0"/>
              <a:t>Neural Machine Translation By Jointly Learning To Align And Translate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37FF1E-EED7-C842-9F07-6470229F7513}"/>
              </a:ext>
            </a:extLst>
          </p:cNvPr>
          <p:cNvSpPr txBox="1"/>
          <p:nvPr/>
        </p:nvSpPr>
        <p:spPr>
          <a:xfrm>
            <a:off x="164337" y="1233752"/>
            <a:ext cx="4683462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>
                <a:solidFill>
                  <a:schemeClr val="accent2"/>
                </a:solidFill>
              </a:rPr>
              <a:t>Attention Mechanism (alignment model)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9A93EB0-A200-B540-946A-07D90A7D6F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8531" y="1946413"/>
            <a:ext cx="3454400" cy="44958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94FB42F-78A6-114B-B78A-B389DEE0927D}"/>
                  </a:ext>
                </a:extLst>
              </p:cNvPr>
              <p:cNvSpPr txBox="1"/>
              <p:nvPr/>
            </p:nvSpPr>
            <p:spPr>
              <a:xfrm>
                <a:off x="269341" y="2484783"/>
                <a:ext cx="2486450" cy="22395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1" lang="en-US" altLang="ko-KR" sz="2000" b="0" dirty="0">
                  <a:solidFill>
                    <a:schemeClr val="tx1"/>
                  </a:solidFill>
                </a:endParaRPr>
              </a:p>
              <a:p>
                <a:endParaRPr kumimoji="1" lang="en-US" altLang="ko-KR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kumimoji="1" lang="en-US" altLang="ko-KR" sz="2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𝑡𝑗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kumimoji="1" lang="en-US" altLang="ko-KR" sz="20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kumimoji="1" lang="en-US" altLang="ko-KR" sz="2000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sSub>
                            <m:sSubPr>
                              <m:ctrlP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nary>
                            <m:naryPr>
                              <m:chr m:val="∑"/>
                              <m:ctrlP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ko-KR" sz="2000" b="0" i="0" smtClean="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kumimoji="1" lang="en-US" altLang="ko-K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kumimoji="1"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𝑖𝑘</m:t>
                                  </m:r>
                                </m:sub>
                              </m:sSub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kumimoji="1" lang="en-US" altLang="ko-KR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94FB42F-78A6-114B-B78A-B389DEE092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341" y="2484783"/>
                <a:ext cx="2486450" cy="2239587"/>
              </a:xfrm>
              <a:prstGeom prst="rect">
                <a:avLst/>
              </a:prstGeom>
              <a:blipFill>
                <a:blip r:embed="rId3"/>
                <a:stretch>
                  <a:fillRect l="-12690" t="-15819" b="-3446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직사각형 8">
            <a:extLst>
              <a:ext uri="{FF2B5EF4-FFF2-40B4-BE49-F238E27FC236}">
                <a16:creationId xmlns:a16="http://schemas.microsoft.com/office/drawing/2014/main" id="{38D864A0-9FC0-5142-87C4-27190AE2CB06}"/>
              </a:ext>
            </a:extLst>
          </p:cNvPr>
          <p:cNvSpPr/>
          <p:nvPr/>
        </p:nvSpPr>
        <p:spPr>
          <a:xfrm>
            <a:off x="7678531" y="3680791"/>
            <a:ext cx="3454400" cy="2660374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4195198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49248D4-0D8B-4E47-A945-71D5B0812D9E}"/>
              </a:ext>
            </a:extLst>
          </p:cNvPr>
          <p:cNvSpPr txBox="1"/>
          <p:nvPr/>
        </p:nvSpPr>
        <p:spPr>
          <a:xfrm>
            <a:off x="269341" y="244060"/>
            <a:ext cx="11626581" cy="6553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800" dirty="0"/>
              <a:t>Neural Machine Translation By Jointly Learning To Align And Translate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37FF1E-EED7-C842-9F07-6470229F7513}"/>
              </a:ext>
            </a:extLst>
          </p:cNvPr>
          <p:cNvSpPr txBox="1"/>
          <p:nvPr/>
        </p:nvSpPr>
        <p:spPr>
          <a:xfrm>
            <a:off x="164337" y="1233752"/>
            <a:ext cx="4683462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>
                <a:solidFill>
                  <a:schemeClr val="accent2"/>
                </a:solidFill>
              </a:rPr>
              <a:t>Attention Mechanism (alignment model)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9A93EB0-A200-B540-946A-07D90A7D6F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8531" y="1946413"/>
            <a:ext cx="3454400" cy="44958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94FB42F-78A6-114B-B78A-B389DEE0927D}"/>
                  </a:ext>
                </a:extLst>
              </p:cNvPr>
              <p:cNvSpPr txBox="1"/>
              <p:nvPr/>
            </p:nvSpPr>
            <p:spPr>
              <a:xfrm>
                <a:off x="269341" y="2484783"/>
                <a:ext cx="2486450" cy="22395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1" lang="en-US" altLang="ko-KR" sz="2000" b="0" dirty="0">
                  <a:solidFill>
                    <a:schemeClr val="tx1"/>
                  </a:solidFill>
                </a:endParaRPr>
              </a:p>
              <a:p>
                <a:endParaRPr kumimoji="1" lang="en-US" altLang="ko-KR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𝑡𝑗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kumimoji="1" lang="en-US" altLang="ko-KR" sz="2000" b="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kumimoji="1" lang="en-US" altLang="ko-KR" sz="2000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sSub>
                            <m:sSubPr>
                              <m:ctrlPr>
                                <a:rPr kumimoji="1" lang="en-US" altLang="ko-KR" sz="2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nary>
                            <m:naryPr>
                              <m:chr m:val="∑"/>
                              <m:ctrlP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ko-KR" sz="2000" b="0" i="0" smtClean="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kumimoji="1" lang="en-US" altLang="ko-KR" sz="20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0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kumimoji="1" lang="en-US" altLang="ko-KR" sz="20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𝑖𝑘</m:t>
                                  </m:r>
                                </m:sub>
                              </m:sSub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kumimoji="1" lang="en-US" altLang="ko-KR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94FB42F-78A6-114B-B78A-B389DEE092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341" y="2484783"/>
                <a:ext cx="2486450" cy="2239587"/>
              </a:xfrm>
              <a:prstGeom prst="rect">
                <a:avLst/>
              </a:prstGeom>
              <a:blipFill>
                <a:blip r:embed="rId3"/>
                <a:stretch>
                  <a:fillRect l="-12690" t="-15819" b="-3446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직사각형 8">
            <a:extLst>
              <a:ext uri="{FF2B5EF4-FFF2-40B4-BE49-F238E27FC236}">
                <a16:creationId xmlns:a16="http://schemas.microsoft.com/office/drawing/2014/main" id="{011BE2DB-8DAA-8F40-BBED-18B790692555}"/>
              </a:ext>
            </a:extLst>
          </p:cNvPr>
          <p:cNvSpPr/>
          <p:nvPr/>
        </p:nvSpPr>
        <p:spPr>
          <a:xfrm>
            <a:off x="7678531" y="3680791"/>
            <a:ext cx="3454400" cy="2660374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6646816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49248D4-0D8B-4E47-A945-71D5B0812D9E}"/>
              </a:ext>
            </a:extLst>
          </p:cNvPr>
          <p:cNvSpPr txBox="1"/>
          <p:nvPr/>
        </p:nvSpPr>
        <p:spPr>
          <a:xfrm>
            <a:off x="269341" y="244060"/>
            <a:ext cx="11626581" cy="6553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800" dirty="0"/>
              <a:t>Neural Machine Translation By Jointly Learning To Align And Translate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37FF1E-EED7-C842-9F07-6470229F7513}"/>
              </a:ext>
            </a:extLst>
          </p:cNvPr>
          <p:cNvSpPr txBox="1"/>
          <p:nvPr/>
        </p:nvSpPr>
        <p:spPr>
          <a:xfrm>
            <a:off x="164337" y="1233752"/>
            <a:ext cx="4683462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>
                <a:solidFill>
                  <a:schemeClr val="accent2"/>
                </a:solidFill>
              </a:rPr>
              <a:t>Attention Mechanism (alignment model)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9A93EB0-A200-B540-946A-07D90A7D6F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8531" y="1946413"/>
            <a:ext cx="3454400" cy="44958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94FB42F-78A6-114B-B78A-B389DEE0927D}"/>
                  </a:ext>
                </a:extLst>
              </p:cNvPr>
              <p:cNvSpPr txBox="1"/>
              <p:nvPr/>
            </p:nvSpPr>
            <p:spPr>
              <a:xfrm>
                <a:off x="269341" y="2484783"/>
                <a:ext cx="2486450" cy="22395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1" lang="en-US" altLang="ko-KR" sz="2000" b="0" dirty="0">
                  <a:solidFill>
                    <a:schemeClr val="tx1"/>
                  </a:solidFill>
                </a:endParaRPr>
              </a:p>
              <a:p>
                <a:endParaRPr kumimoji="1" lang="en-US" altLang="ko-KR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𝑡𝑗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kumimoji="1" lang="en-US" altLang="ko-KR" sz="2000" b="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kumimoji="1" lang="en-US" altLang="ko-KR" sz="2000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sSub>
                            <m:sSubPr>
                              <m:ctrlPr>
                                <a:rPr kumimoji="1" lang="en-US" altLang="ko-KR" sz="2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nary>
                            <m:naryPr>
                              <m:chr m:val="∑"/>
                              <m:ctrlP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ko-KR" sz="2000" b="0" i="0" smtClean="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kumimoji="1" lang="en-US" altLang="ko-KR" sz="20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0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kumimoji="1" lang="en-US" altLang="ko-KR" sz="20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𝑖𝑘</m:t>
                                  </m:r>
                                </m:sub>
                              </m:sSub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kumimoji="1" lang="en-US" altLang="ko-KR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94FB42F-78A6-114B-B78A-B389DEE092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341" y="2484783"/>
                <a:ext cx="2486450" cy="2239587"/>
              </a:xfrm>
              <a:prstGeom prst="rect">
                <a:avLst/>
              </a:prstGeom>
              <a:blipFill>
                <a:blip r:embed="rId3"/>
                <a:stretch>
                  <a:fillRect l="-12690" t="-15819" b="-3446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A63D4296-3F0E-6642-99F4-D75BD146994E}"/>
              </a:ext>
            </a:extLst>
          </p:cNvPr>
          <p:cNvSpPr txBox="1"/>
          <p:nvPr/>
        </p:nvSpPr>
        <p:spPr>
          <a:xfrm>
            <a:off x="1801010" y="4724370"/>
            <a:ext cx="2609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rgbClr val="C00000"/>
                </a:solidFill>
              </a:rPr>
              <a:t>attention score(energy)</a:t>
            </a:r>
            <a:endParaRPr kumimoji="1" lang="ko-KR" altLang="en-US" dirty="0">
              <a:solidFill>
                <a:srgbClr val="C00000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9D5AE03-6458-F247-9116-8351F7B66CA9}"/>
              </a:ext>
            </a:extLst>
          </p:cNvPr>
          <p:cNvSpPr/>
          <p:nvPr/>
        </p:nvSpPr>
        <p:spPr>
          <a:xfrm>
            <a:off x="7678531" y="3680791"/>
            <a:ext cx="3454400" cy="2660374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4795031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49248D4-0D8B-4E47-A945-71D5B0812D9E}"/>
              </a:ext>
            </a:extLst>
          </p:cNvPr>
          <p:cNvSpPr txBox="1"/>
          <p:nvPr/>
        </p:nvSpPr>
        <p:spPr>
          <a:xfrm>
            <a:off x="269341" y="244060"/>
            <a:ext cx="11626581" cy="6553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800" dirty="0"/>
              <a:t>Neural Machine Translation By Jointly Learning To Align And Translate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37FF1E-EED7-C842-9F07-6470229F7513}"/>
              </a:ext>
            </a:extLst>
          </p:cNvPr>
          <p:cNvSpPr txBox="1"/>
          <p:nvPr/>
        </p:nvSpPr>
        <p:spPr>
          <a:xfrm>
            <a:off x="164337" y="1233752"/>
            <a:ext cx="4683462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>
                <a:solidFill>
                  <a:schemeClr val="accent2"/>
                </a:solidFill>
              </a:rPr>
              <a:t>Attention Mechanism (alignment model)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9A93EB0-A200-B540-946A-07D90A7D6F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8531" y="1946413"/>
            <a:ext cx="3454400" cy="44958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94FB42F-78A6-114B-B78A-B389DEE0927D}"/>
                  </a:ext>
                </a:extLst>
              </p:cNvPr>
              <p:cNvSpPr txBox="1"/>
              <p:nvPr/>
            </p:nvSpPr>
            <p:spPr>
              <a:xfrm>
                <a:off x="269341" y="2484783"/>
                <a:ext cx="2486450" cy="27461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1" lang="en-US" altLang="ko-KR" sz="2000" b="0" dirty="0">
                  <a:solidFill>
                    <a:schemeClr val="tx1"/>
                  </a:solidFill>
                </a:endParaRPr>
              </a:p>
              <a:p>
                <a:endParaRPr kumimoji="1" lang="en-US" altLang="ko-KR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𝑡𝑗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kumimoji="1" lang="en-US" altLang="ko-KR" sz="2000" b="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kumimoji="1" lang="en-US" altLang="ko-KR" sz="2000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sSub>
                            <m:sSubPr>
                              <m:ctrlPr>
                                <a:rPr kumimoji="1" lang="en-US" altLang="ko-KR" sz="2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nary>
                            <m:naryPr>
                              <m:chr m:val="∑"/>
                              <m:ctrlP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ko-KR" sz="2000" b="0" i="0" smtClean="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kumimoji="1" lang="en-US" altLang="ko-KR" sz="20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0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kumimoji="1" lang="en-US" altLang="ko-KR" sz="20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𝑖𝑘</m:t>
                                  </m:r>
                                </m:sub>
                              </m:sSub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kumimoji="1" lang="en-US" altLang="ko-KR" sz="2000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kumimoji="1"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kumimoji="1"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kumimoji="1"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kumimoji="1"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en-US" altLang="ko-KR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94FB42F-78A6-114B-B78A-B389DEE092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341" y="2484783"/>
                <a:ext cx="2486450" cy="2746136"/>
              </a:xfrm>
              <a:prstGeom prst="rect">
                <a:avLst/>
              </a:prstGeom>
              <a:blipFill>
                <a:blip r:embed="rId3"/>
                <a:stretch>
                  <a:fillRect l="-12690" t="-12903" b="-967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직사각형 9">
            <a:extLst>
              <a:ext uri="{FF2B5EF4-FFF2-40B4-BE49-F238E27FC236}">
                <a16:creationId xmlns:a16="http://schemas.microsoft.com/office/drawing/2014/main" id="{5A4F6D24-403E-8642-A2DE-B8C75C286506}"/>
              </a:ext>
            </a:extLst>
          </p:cNvPr>
          <p:cNvSpPr/>
          <p:nvPr/>
        </p:nvSpPr>
        <p:spPr>
          <a:xfrm>
            <a:off x="7678531" y="3680791"/>
            <a:ext cx="3454400" cy="2660374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254516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50321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What is Attention Mechanism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632846A-BA24-B34F-80C2-C1F705BABB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341" y="1410679"/>
            <a:ext cx="5965958" cy="1671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21730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49248D4-0D8B-4E47-A945-71D5B0812D9E}"/>
              </a:ext>
            </a:extLst>
          </p:cNvPr>
          <p:cNvSpPr txBox="1"/>
          <p:nvPr/>
        </p:nvSpPr>
        <p:spPr>
          <a:xfrm>
            <a:off x="269341" y="244060"/>
            <a:ext cx="11626581" cy="6553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800" dirty="0"/>
              <a:t>Neural Machine Translation By Jointly Learning To Align And Translate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37FF1E-EED7-C842-9F07-6470229F7513}"/>
              </a:ext>
            </a:extLst>
          </p:cNvPr>
          <p:cNvSpPr txBox="1"/>
          <p:nvPr/>
        </p:nvSpPr>
        <p:spPr>
          <a:xfrm>
            <a:off x="164337" y="1233752"/>
            <a:ext cx="4683462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>
                <a:solidFill>
                  <a:schemeClr val="accent2"/>
                </a:solidFill>
              </a:rPr>
              <a:t>Attention Mechanism (alignment model)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9A93EB0-A200-B540-946A-07D90A7D6F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8531" y="1946413"/>
            <a:ext cx="3454400" cy="44958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94FB42F-78A6-114B-B78A-B389DEE0927D}"/>
                  </a:ext>
                </a:extLst>
              </p:cNvPr>
              <p:cNvSpPr txBox="1"/>
              <p:nvPr/>
            </p:nvSpPr>
            <p:spPr>
              <a:xfrm>
                <a:off x="269341" y="2484783"/>
                <a:ext cx="2486450" cy="27461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1" lang="en-US" altLang="ko-KR" sz="2000" b="0" dirty="0">
                  <a:solidFill>
                    <a:schemeClr val="tx1"/>
                  </a:solidFill>
                </a:endParaRPr>
              </a:p>
              <a:p>
                <a:endParaRPr kumimoji="1" lang="en-US" altLang="ko-KR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𝑡𝑗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kumimoji="1" lang="en-US" altLang="ko-KR" sz="2000" b="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kumimoji="1" lang="en-US" altLang="ko-KR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⁡(</m:t>
                          </m:r>
                          <m:sSub>
                            <m:sSubPr>
                              <m:ctrlP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nary>
                            <m:naryPr>
                              <m:chr m:val="∑"/>
                              <m:ctrlP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ko-KR" sz="20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kumimoji="1" lang="en-US" altLang="ko-KR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kumimoji="1" lang="en-US" altLang="ko-KR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𝑖𝑘</m:t>
                                  </m:r>
                                </m:sub>
                              </m:sSub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kumimoji="1" lang="en-US" altLang="ko-KR" sz="2000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kumimoji="1"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kumimoji="1"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kumimoji="1"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kumimoji="1"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en-US" altLang="ko-KR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94FB42F-78A6-114B-B78A-B389DEE092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341" y="2484783"/>
                <a:ext cx="2486450" cy="2746136"/>
              </a:xfrm>
              <a:prstGeom prst="rect">
                <a:avLst/>
              </a:prstGeom>
              <a:blipFill>
                <a:blip r:embed="rId3"/>
                <a:stretch>
                  <a:fillRect l="-12690" t="-12903" b="-967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직사각형 8">
            <a:extLst>
              <a:ext uri="{FF2B5EF4-FFF2-40B4-BE49-F238E27FC236}">
                <a16:creationId xmlns:a16="http://schemas.microsoft.com/office/drawing/2014/main" id="{4BD37A8B-1F4E-5F46-9AE8-716AF9D89DFF}"/>
              </a:ext>
            </a:extLst>
          </p:cNvPr>
          <p:cNvSpPr/>
          <p:nvPr/>
        </p:nvSpPr>
        <p:spPr>
          <a:xfrm>
            <a:off x="7678531" y="3680791"/>
            <a:ext cx="3454400" cy="2660374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8549673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49248D4-0D8B-4E47-A945-71D5B0812D9E}"/>
              </a:ext>
            </a:extLst>
          </p:cNvPr>
          <p:cNvSpPr txBox="1"/>
          <p:nvPr/>
        </p:nvSpPr>
        <p:spPr>
          <a:xfrm>
            <a:off x="269341" y="244060"/>
            <a:ext cx="11626581" cy="6553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800" dirty="0"/>
              <a:t>Neural Machine Translation By Jointly Learning To Align And Translate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37FF1E-EED7-C842-9F07-6470229F7513}"/>
              </a:ext>
            </a:extLst>
          </p:cNvPr>
          <p:cNvSpPr txBox="1"/>
          <p:nvPr/>
        </p:nvSpPr>
        <p:spPr>
          <a:xfrm>
            <a:off x="164337" y="1233752"/>
            <a:ext cx="4683462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>
                <a:solidFill>
                  <a:schemeClr val="accent2"/>
                </a:solidFill>
              </a:rPr>
              <a:t>Attention Mechanism (alignment model)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9A93EB0-A200-B540-946A-07D90A7D6F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8531" y="1946413"/>
            <a:ext cx="3454400" cy="44958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94FB42F-78A6-114B-B78A-B389DEE0927D}"/>
                  </a:ext>
                </a:extLst>
              </p:cNvPr>
              <p:cNvSpPr txBox="1"/>
              <p:nvPr/>
            </p:nvSpPr>
            <p:spPr>
              <a:xfrm>
                <a:off x="269341" y="2484783"/>
                <a:ext cx="2486450" cy="27461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1" lang="en-US" altLang="ko-KR" sz="2000" b="0" dirty="0">
                  <a:solidFill>
                    <a:schemeClr val="tx1"/>
                  </a:solidFill>
                </a:endParaRPr>
              </a:p>
              <a:p>
                <a:endParaRPr kumimoji="1" lang="en-US" altLang="ko-KR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𝑡𝑗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kumimoji="1" lang="en-US" altLang="ko-KR" sz="2000" b="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kumimoji="1" lang="en-US" altLang="ko-KR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⁡(</m:t>
                          </m:r>
                          <m:sSub>
                            <m:sSubPr>
                              <m:ctrlP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nary>
                            <m:naryPr>
                              <m:chr m:val="∑"/>
                              <m:ctrlP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ko-KR" sz="20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kumimoji="1" lang="en-US" altLang="ko-KR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kumimoji="1" lang="en-US" altLang="ko-KR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𝑖𝑘</m:t>
                                  </m:r>
                                </m:sub>
                              </m:sSub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kumimoji="1" lang="en-US" altLang="ko-KR" sz="2000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kumimoji="1"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kumimoji="1"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kumimoji="1"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kumimoji="1"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en-US" altLang="ko-KR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94FB42F-78A6-114B-B78A-B389DEE092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341" y="2484783"/>
                <a:ext cx="2486450" cy="2746136"/>
              </a:xfrm>
              <a:prstGeom prst="rect">
                <a:avLst/>
              </a:prstGeom>
              <a:blipFill>
                <a:blip r:embed="rId3"/>
                <a:stretch>
                  <a:fillRect l="-12690" t="-12903" b="-967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직사각형 8">
            <a:extLst>
              <a:ext uri="{FF2B5EF4-FFF2-40B4-BE49-F238E27FC236}">
                <a16:creationId xmlns:a16="http://schemas.microsoft.com/office/drawing/2014/main" id="{4BD37A8B-1F4E-5F46-9AE8-716AF9D89DFF}"/>
              </a:ext>
            </a:extLst>
          </p:cNvPr>
          <p:cNvSpPr/>
          <p:nvPr/>
        </p:nvSpPr>
        <p:spPr>
          <a:xfrm>
            <a:off x="7678531" y="3680791"/>
            <a:ext cx="3454400" cy="2660374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35BBF37-4226-774D-A4DD-1A3A036E6BE9}"/>
              </a:ext>
            </a:extLst>
          </p:cNvPr>
          <p:cNvCxnSpPr/>
          <p:nvPr/>
        </p:nvCxnSpPr>
        <p:spPr>
          <a:xfrm>
            <a:off x="2623930" y="4979504"/>
            <a:ext cx="1003852" cy="0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0E31A11-D7E1-F842-8880-1843796F8341}"/>
                  </a:ext>
                </a:extLst>
              </p:cNvPr>
              <p:cNvSpPr txBox="1"/>
              <p:nvPr/>
            </p:nvSpPr>
            <p:spPr>
              <a:xfrm>
                <a:off x="3647660" y="4656338"/>
                <a:ext cx="366158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ko-KR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j</m:t>
                    </m:r>
                    <m:r>
                      <a:rPr kumimoji="1" lang="en-US" altLang="ko-KR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ko-KR" altLang="en-US" dirty="0">
                    <a:solidFill>
                      <a:srgbClr val="C00000"/>
                    </a:solidFill>
                  </a:rPr>
                  <a:t>번째 </a:t>
                </a:r>
                <a:r>
                  <a:rPr kumimoji="1" lang="en-US" altLang="ko-KR" dirty="0">
                    <a:solidFill>
                      <a:srgbClr val="C00000"/>
                    </a:solidFill>
                  </a:rPr>
                  <a:t>input</a:t>
                </a:r>
                <a:r>
                  <a:rPr kumimoji="1" lang="ko-KR" altLang="en-US" dirty="0">
                    <a:solidFill>
                      <a:srgbClr val="C00000"/>
                    </a:solidFill>
                  </a:rPr>
                  <a:t>을 </a:t>
                </a:r>
                <a14:m>
                  <m:oMath xmlns:m="http://schemas.openxmlformats.org/officeDocument/2006/math">
                    <m:r>
                      <a:rPr kumimoji="1" lang="en-US" altLang="ko-KR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kumimoji="1" lang="en-US" altLang="ko-KR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ko-KR" altLang="en-US" dirty="0">
                    <a:solidFill>
                      <a:srgbClr val="C00000"/>
                    </a:solidFill>
                  </a:rPr>
                  <a:t>번째 </a:t>
                </a:r>
                <a:r>
                  <a:rPr kumimoji="1" lang="en-US" altLang="ko-KR" dirty="0">
                    <a:solidFill>
                      <a:srgbClr val="C00000"/>
                    </a:solidFill>
                  </a:rPr>
                  <a:t>output</a:t>
                </a:r>
                <a:r>
                  <a:rPr kumimoji="1" lang="ko-KR" altLang="en-US" dirty="0">
                    <a:solidFill>
                      <a:srgbClr val="C00000"/>
                    </a:solidFill>
                  </a:rPr>
                  <a:t>에 </a:t>
                </a:r>
                <a:endParaRPr kumimoji="1" lang="en-US" altLang="ko-KR" dirty="0">
                  <a:solidFill>
                    <a:srgbClr val="C00000"/>
                  </a:solidFill>
                </a:endParaRPr>
              </a:p>
              <a:p>
                <a:r>
                  <a:rPr kumimoji="1" lang="ko-KR" altLang="en-US" dirty="0">
                    <a:solidFill>
                      <a:srgbClr val="C00000"/>
                    </a:solidFill>
                  </a:rPr>
                  <a:t>얼마나 반영할지 나타내는 중요도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0E31A11-D7E1-F842-8880-1843796F83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7660" y="4656338"/>
                <a:ext cx="3661580" cy="646331"/>
              </a:xfrm>
              <a:prstGeom prst="rect">
                <a:avLst/>
              </a:prstGeom>
              <a:blipFill>
                <a:blip r:embed="rId4"/>
                <a:stretch>
                  <a:fillRect l="-1034" t="-3846" b="-1153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6557781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49248D4-0D8B-4E47-A945-71D5B0812D9E}"/>
              </a:ext>
            </a:extLst>
          </p:cNvPr>
          <p:cNvSpPr txBox="1"/>
          <p:nvPr/>
        </p:nvSpPr>
        <p:spPr>
          <a:xfrm>
            <a:off x="269341" y="244060"/>
            <a:ext cx="11626581" cy="6553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800" dirty="0"/>
              <a:t>Neural Machine Translation By Jointly Learning To Align And Translate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37FF1E-EED7-C842-9F07-6470229F7513}"/>
              </a:ext>
            </a:extLst>
          </p:cNvPr>
          <p:cNvSpPr txBox="1"/>
          <p:nvPr/>
        </p:nvSpPr>
        <p:spPr>
          <a:xfrm>
            <a:off x="164337" y="1233752"/>
            <a:ext cx="4683462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>
                <a:solidFill>
                  <a:schemeClr val="accent2"/>
                </a:solidFill>
              </a:rPr>
              <a:t>Attention Mechanism (alignment model)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9A93EB0-A200-B540-946A-07D90A7D6F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8531" y="1946413"/>
            <a:ext cx="3454400" cy="44958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94FB42F-78A6-114B-B78A-B389DEE0927D}"/>
                  </a:ext>
                </a:extLst>
              </p:cNvPr>
              <p:cNvSpPr txBox="1"/>
              <p:nvPr/>
            </p:nvSpPr>
            <p:spPr>
              <a:xfrm>
                <a:off x="269341" y="2484783"/>
                <a:ext cx="2486450" cy="27461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1" lang="en-US" altLang="ko-KR" sz="2000" b="0" dirty="0">
                  <a:solidFill>
                    <a:schemeClr val="tx1"/>
                  </a:solidFill>
                </a:endParaRPr>
              </a:p>
              <a:p>
                <a:endParaRPr kumimoji="1" lang="en-US" altLang="ko-KR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𝑡𝑗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kumimoji="1" lang="en-US" altLang="ko-KR" sz="2000" b="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kumimoji="1" lang="en-US" altLang="ko-KR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⁡(</m:t>
                          </m:r>
                          <m:sSub>
                            <m:sSubPr>
                              <m:ctrlP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nary>
                            <m:naryPr>
                              <m:chr m:val="∑"/>
                              <m:ctrlP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ko-KR" sz="20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kumimoji="1" lang="en-US" altLang="ko-KR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kumimoji="1" lang="en-US" altLang="ko-KR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𝑖𝑘</m:t>
                                  </m:r>
                                </m:sub>
                              </m:sSub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kumimoji="1" lang="en-US" altLang="ko-KR" sz="2000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kumimoji="1"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kumimoji="1"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kumimoji="1"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kumimoji="1"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en-US" altLang="ko-KR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94FB42F-78A6-114B-B78A-B389DEE092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341" y="2484783"/>
                <a:ext cx="2486450" cy="2746136"/>
              </a:xfrm>
              <a:prstGeom prst="rect">
                <a:avLst/>
              </a:prstGeom>
              <a:blipFill>
                <a:blip r:embed="rId3"/>
                <a:stretch>
                  <a:fillRect l="-12690" t="-12903" b="-967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직사각형 8">
            <a:extLst>
              <a:ext uri="{FF2B5EF4-FFF2-40B4-BE49-F238E27FC236}">
                <a16:creationId xmlns:a16="http://schemas.microsoft.com/office/drawing/2014/main" id="{4BD37A8B-1F4E-5F46-9AE8-716AF9D89DFF}"/>
              </a:ext>
            </a:extLst>
          </p:cNvPr>
          <p:cNvSpPr/>
          <p:nvPr/>
        </p:nvSpPr>
        <p:spPr>
          <a:xfrm>
            <a:off x="7678531" y="3680791"/>
            <a:ext cx="3454400" cy="2660374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35BBF37-4226-774D-A4DD-1A3A036E6BE9}"/>
              </a:ext>
            </a:extLst>
          </p:cNvPr>
          <p:cNvCxnSpPr/>
          <p:nvPr/>
        </p:nvCxnSpPr>
        <p:spPr>
          <a:xfrm>
            <a:off x="2623930" y="4979504"/>
            <a:ext cx="1003852" cy="0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0E31A11-D7E1-F842-8880-1843796F8341}"/>
                  </a:ext>
                </a:extLst>
              </p:cNvPr>
              <p:cNvSpPr txBox="1"/>
              <p:nvPr/>
            </p:nvSpPr>
            <p:spPr>
              <a:xfrm>
                <a:off x="3647660" y="4656338"/>
                <a:ext cx="366158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ko-KR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j</m:t>
                    </m:r>
                    <m:r>
                      <a:rPr kumimoji="1" lang="en-US" altLang="ko-KR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ko-KR" altLang="en-US" dirty="0">
                    <a:solidFill>
                      <a:srgbClr val="C00000"/>
                    </a:solidFill>
                  </a:rPr>
                  <a:t>번째 </a:t>
                </a:r>
                <a:r>
                  <a:rPr kumimoji="1" lang="en-US" altLang="ko-KR" dirty="0">
                    <a:solidFill>
                      <a:srgbClr val="C00000"/>
                    </a:solidFill>
                  </a:rPr>
                  <a:t>input</a:t>
                </a:r>
                <a:r>
                  <a:rPr kumimoji="1" lang="ko-KR" altLang="en-US" dirty="0">
                    <a:solidFill>
                      <a:srgbClr val="C00000"/>
                    </a:solidFill>
                  </a:rPr>
                  <a:t>을 </a:t>
                </a:r>
                <a14:m>
                  <m:oMath xmlns:m="http://schemas.openxmlformats.org/officeDocument/2006/math">
                    <m:r>
                      <a:rPr kumimoji="1" lang="en-US" altLang="ko-KR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kumimoji="1" lang="en-US" altLang="ko-KR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ko-KR" altLang="en-US" dirty="0">
                    <a:solidFill>
                      <a:srgbClr val="C00000"/>
                    </a:solidFill>
                  </a:rPr>
                  <a:t>번째 </a:t>
                </a:r>
                <a:r>
                  <a:rPr kumimoji="1" lang="en-US" altLang="ko-KR" dirty="0">
                    <a:solidFill>
                      <a:srgbClr val="C00000"/>
                    </a:solidFill>
                  </a:rPr>
                  <a:t>output</a:t>
                </a:r>
                <a:r>
                  <a:rPr kumimoji="1" lang="ko-KR" altLang="en-US" dirty="0">
                    <a:solidFill>
                      <a:srgbClr val="C00000"/>
                    </a:solidFill>
                  </a:rPr>
                  <a:t>에 </a:t>
                </a:r>
                <a:endParaRPr kumimoji="1" lang="en-US" altLang="ko-KR" dirty="0">
                  <a:solidFill>
                    <a:srgbClr val="C00000"/>
                  </a:solidFill>
                </a:endParaRPr>
              </a:p>
              <a:p>
                <a:r>
                  <a:rPr kumimoji="1" lang="ko-KR" altLang="en-US" dirty="0">
                    <a:solidFill>
                      <a:srgbClr val="C00000"/>
                    </a:solidFill>
                  </a:rPr>
                  <a:t>얼마나 반영할지 나타내는 중요도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0E31A11-D7E1-F842-8880-1843796F83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7660" y="4656338"/>
                <a:ext cx="3661580" cy="646331"/>
              </a:xfrm>
              <a:prstGeom prst="rect">
                <a:avLst/>
              </a:prstGeom>
              <a:blipFill>
                <a:blip r:embed="rId4"/>
                <a:stretch>
                  <a:fillRect l="-1034" t="-3846" b="-1153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BFBCAE3-BD2B-9C47-906E-C01C1B1E8908}"/>
              </a:ext>
            </a:extLst>
          </p:cNvPr>
          <p:cNvCxnSpPr>
            <a:cxnSpLocks/>
          </p:cNvCxnSpPr>
          <p:nvPr/>
        </p:nvCxnSpPr>
        <p:spPr>
          <a:xfrm flipV="1">
            <a:off x="2623930" y="3916017"/>
            <a:ext cx="1003852" cy="417156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D194B77-327D-874A-B0CD-B2F2F256D371}"/>
                  </a:ext>
                </a:extLst>
              </p:cNvPr>
              <p:cNvSpPr txBox="1"/>
              <p:nvPr/>
            </p:nvSpPr>
            <p:spPr>
              <a:xfrm>
                <a:off x="3647660" y="3534685"/>
                <a:ext cx="343074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ko-KR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j</m:t>
                    </m:r>
                    <m:r>
                      <a:rPr kumimoji="1" lang="en-US" altLang="ko-KR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ko-KR" altLang="en-US" dirty="0">
                    <a:solidFill>
                      <a:srgbClr val="C00000"/>
                    </a:solidFill>
                  </a:rPr>
                  <a:t>번째 </a:t>
                </a:r>
                <a:r>
                  <a:rPr kumimoji="1" lang="en-US" altLang="ko-KR" dirty="0">
                    <a:solidFill>
                      <a:srgbClr val="C00000"/>
                    </a:solidFill>
                  </a:rPr>
                  <a:t>input</a:t>
                </a:r>
                <a:r>
                  <a:rPr kumimoji="1" lang="ko-KR" altLang="en-US" dirty="0">
                    <a:solidFill>
                      <a:srgbClr val="C00000"/>
                    </a:solidFill>
                  </a:rPr>
                  <a:t>을 </a:t>
                </a:r>
                <a14:m>
                  <m:oMath xmlns:m="http://schemas.openxmlformats.org/officeDocument/2006/math">
                    <m:r>
                      <a:rPr kumimoji="1" lang="en-US" altLang="ko-KR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kumimoji="1" lang="en-US" altLang="ko-KR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ko-KR" altLang="en-US" dirty="0">
                    <a:solidFill>
                      <a:srgbClr val="C00000"/>
                    </a:solidFill>
                  </a:rPr>
                  <a:t>번째 </a:t>
                </a:r>
                <a:r>
                  <a:rPr kumimoji="1" lang="en-US" altLang="ko-KR" dirty="0">
                    <a:solidFill>
                      <a:srgbClr val="C00000"/>
                    </a:solidFill>
                  </a:rPr>
                  <a:t>output</a:t>
                </a:r>
                <a:r>
                  <a:rPr kumimoji="1" lang="ko-KR" altLang="en-US" dirty="0">
                    <a:solidFill>
                      <a:srgbClr val="C00000"/>
                    </a:solidFill>
                  </a:rPr>
                  <a:t>에 </a:t>
                </a:r>
                <a:endParaRPr kumimoji="1" lang="en-US" altLang="ko-KR" dirty="0">
                  <a:solidFill>
                    <a:srgbClr val="C00000"/>
                  </a:solidFill>
                </a:endParaRPr>
              </a:p>
              <a:p>
                <a:r>
                  <a:rPr kumimoji="1" lang="ko-KR" altLang="en-US" dirty="0">
                    <a:solidFill>
                      <a:srgbClr val="C00000"/>
                    </a:solidFill>
                  </a:rPr>
                  <a:t>얼마나 반영할지 나타내는 확률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D194B77-327D-874A-B0CD-B2F2F256D3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7660" y="3534685"/>
                <a:ext cx="3430747" cy="646331"/>
              </a:xfrm>
              <a:prstGeom prst="rect">
                <a:avLst/>
              </a:prstGeom>
              <a:blipFill>
                <a:blip r:embed="rId5"/>
                <a:stretch>
                  <a:fillRect l="-1107" t="-1923" r="-369" b="-1346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780501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49248D4-0D8B-4E47-A945-71D5B0812D9E}"/>
              </a:ext>
            </a:extLst>
          </p:cNvPr>
          <p:cNvSpPr txBox="1"/>
          <p:nvPr/>
        </p:nvSpPr>
        <p:spPr>
          <a:xfrm>
            <a:off x="269341" y="244060"/>
            <a:ext cx="11626581" cy="6553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800" dirty="0"/>
              <a:t>Neural Machine Translation By Jointly Learning To Align And Translate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37FF1E-EED7-C842-9F07-6470229F7513}"/>
              </a:ext>
            </a:extLst>
          </p:cNvPr>
          <p:cNvSpPr txBox="1"/>
          <p:nvPr/>
        </p:nvSpPr>
        <p:spPr>
          <a:xfrm>
            <a:off x="164337" y="1233752"/>
            <a:ext cx="4683462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>
                <a:solidFill>
                  <a:schemeClr val="accent2"/>
                </a:solidFill>
              </a:rPr>
              <a:t>Attention Mechanism (alignment model)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9A93EB0-A200-B540-946A-07D90A7D6F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8531" y="1946413"/>
            <a:ext cx="3454400" cy="44958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94FB42F-78A6-114B-B78A-B389DEE0927D}"/>
                  </a:ext>
                </a:extLst>
              </p:cNvPr>
              <p:cNvSpPr txBox="1"/>
              <p:nvPr/>
            </p:nvSpPr>
            <p:spPr>
              <a:xfrm>
                <a:off x="269341" y="2484783"/>
                <a:ext cx="2486450" cy="27461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1" lang="en-US" altLang="ko-KR" sz="2000" b="0" dirty="0">
                  <a:solidFill>
                    <a:schemeClr val="tx1"/>
                  </a:solidFill>
                </a:endParaRPr>
              </a:p>
              <a:p>
                <a:endParaRPr kumimoji="1" lang="en-US" altLang="ko-KR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𝑡𝑗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kumimoji="1" lang="en-US" altLang="ko-KR" sz="2000" b="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kumimoji="1" lang="en-US" altLang="ko-KR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⁡(</m:t>
                          </m:r>
                          <m:sSub>
                            <m:sSubPr>
                              <m:ctrlP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nary>
                            <m:naryPr>
                              <m:chr m:val="∑"/>
                              <m:ctrlP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ko-KR" sz="20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kumimoji="1" lang="en-US" altLang="ko-KR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kumimoji="1" lang="en-US" altLang="ko-KR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𝑖𝑘</m:t>
                                  </m:r>
                                </m:sub>
                              </m:sSub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kumimoji="1" lang="en-US" altLang="ko-KR" sz="2000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kumimoji="1"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kumimoji="1"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kumimoji="1"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kumimoji="1"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en-US" altLang="ko-KR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94FB42F-78A6-114B-B78A-B389DEE092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341" y="2484783"/>
                <a:ext cx="2486450" cy="2746136"/>
              </a:xfrm>
              <a:prstGeom prst="rect">
                <a:avLst/>
              </a:prstGeom>
              <a:blipFill>
                <a:blip r:embed="rId3"/>
                <a:stretch>
                  <a:fillRect l="-12690" t="-12903" b="-967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직사각형 8">
            <a:extLst>
              <a:ext uri="{FF2B5EF4-FFF2-40B4-BE49-F238E27FC236}">
                <a16:creationId xmlns:a16="http://schemas.microsoft.com/office/drawing/2014/main" id="{4BD37A8B-1F4E-5F46-9AE8-716AF9D89DFF}"/>
              </a:ext>
            </a:extLst>
          </p:cNvPr>
          <p:cNvSpPr/>
          <p:nvPr/>
        </p:nvSpPr>
        <p:spPr>
          <a:xfrm>
            <a:off x="7678531" y="3680791"/>
            <a:ext cx="3454400" cy="2660374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35BBF37-4226-774D-A4DD-1A3A036E6BE9}"/>
              </a:ext>
            </a:extLst>
          </p:cNvPr>
          <p:cNvCxnSpPr/>
          <p:nvPr/>
        </p:nvCxnSpPr>
        <p:spPr>
          <a:xfrm>
            <a:off x="2623930" y="4979504"/>
            <a:ext cx="1003852" cy="0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0E31A11-D7E1-F842-8880-1843796F8341}"/>
                  </a:ext>
                </a:extLst>
              </p:cNvPr>
              <p:cNvSpPr txBox="1"/>
              <p:nvPr/>
            </p:nvSpPr>
            <p:spPr>
              <a:xfrm>
                <a:off x="3647660" y="4656338"/>
                <a:ext cx="366158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ko-KR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j</m:t>
                    </m:r>
                    <m:r>
                      <a:rPr kumimoji="1" lang="en-US" altLang="ko-KR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ko-KR" altLang="en-US" dirty="0">
                    <a:solidFill>
                      <a:srgbClr val="C00000"/>
                    </a:solidFill>
                  </a:rPr>
                  <a:t>번째 </a:t>
                </a:r>
                <a:r>
                  <a:rPr kumimoji="1" lang="en-US" altLang="ko-KR" dirty="0">
                    <a:solidFill>
                      <a:srgbClr val="C00000"/>
                    </a:solidFill>
                  </a:rPr>
                  <a:t>input</a:t>
                </a:r>
                <a:r>
                  <a:rPr kumimoji="1" lang="ko-KR" altLang="en-US" dirty="0">
                    <a:solidFill>
                      <a:srgbClr val="C00000"/>
                    </a:solidFill>
                  </a:rPr>
                  <a:t>을 </a:t>
                </a:r>
                <a14:m>
                  <m:oMath xmlns:m="http://schemas.openxmlformats.org/officeDocument/2006/math">
                    <m:r>
                      <a:rPr kumimoji="1" lang="en-US" altLang="ko-KR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kumimoji="1" lang="en-US" altLang="ko-KR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ko-KR" altLang="en-US" dirty="0">
                    <a:solidFill>
                      <a:srgbClr val="C00000"/>
                    </a:solidFill>
                  </a:rPr>
                  <a:t>번째 </a:t>
                </a:r>
                <a:r>
                  <a:rPr kumimoji="1" lang="en-US" altLang="ko-KR" dirty="0">
                    <a:solidFill>
                      <a:srgbClr val="C00000"/>
                    </a:solidFill>
                  </a:rPr>
                  <a:t>output</a:t>
                </a:r>
                <a:r>
                  <a:rPr kumimoji="1" lang="ko-KR" altLang="en-US" dirty="0">
                    <a:solidFill>
                      <a:srgbClr val="C00000"/>
                    </a:solidFill>
                  </a:rPr>
                  <a:t>에 </a:t>
                </a:r>
                <a:endParaRPr kumimoji="1" lang="en-US" altLang="ko-KR" dirty="0">
                  <a:solidFill>
                    <a:srgbClr val="C00000"/>
                  </a:solidFill>
                </a:endParaRPr>
              </a:p>
              <a:p>
                <a:r>
                  <a:rPr kumimoji="1" lang="ko-KR" altLang="en-US" dirty="0">
                    <a:solidFill>
                      <a:srgbClr val="C00000"/>
                    </a:solidFill>
                  </a:rPr>
                  <a:t>얼마나 반영할지 나타내는 </a:t>
                </a:r>
                <a:r>
                  <a:rPr kumimoji="1" lang="ko-KR" altLang="en-US" b="1" dirty="0">
                    <a:solidFill>
                      <a:srgbClr val="C00000"/>
                    </a:solidFill>
                  </a:rPr>
                  <a:t>중요도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0E31A11-D7E1-F842-8880-1843796F83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7660" y="4656338"/>
                <a:ext cx="3661580" cy="646331"/>
              </a:xfrm>
              <a:prstGeom prst="rect">
                <a:avLst/>
              </a:prstGeom>
              <a:blipFill>
                <a:blip r:embed="rId4"/>
                <a:stretch>
                  <a:fillRect l="-1034" t="-3846" b="-1153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BFBCAE3-BD2B-9C47-906E-C01C1B1E8908}"/>
              </a:ext>
            </a:extLst>
          </p:cNvPr>
          <p:cNvCxnSpPr>
            <a:cxnSpLocks/>
          </p:cNvCxnSpPr>
          <p:nvPr/>
        </p:nvCxnSpPr>
        <p:spPr>
          <a:xfrm flipV="1">
            <a:off x="2623930" y="3916017"/>
            <a:ext cx="1003852" cy="417156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D194B77-327D-874A-B0CD-B2F2F256D371}"/>
                  </a:ext>
                </a:extLst>
              </p:cNvPr>
              <p:cNvSpPr txBox="1"/>
              <p:nvPr/>
            </p:nvSpPr>
            <p:spPr>
              <a:xfrm>
                <a:off x="3647660" y="3534685"/>
                <a:ext cx="343074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ko-KR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j</m:t>
                    </m:r>
                    <m:r>
                      <a:rPr kumimoji="1" lang="en-US" altLang="ko-KR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ko-KR" altLang="en-US" dirty="0">
                    <a:solidFill>
                      <a:srgbClr val="C00000"/>
                    </a:solidFill>
                  </a:rPr>
                  <a:t>번째 </a:t>
                </a:r>
                <a:r>
                  <a:rPr kumimoji="1" lang="en-US" altLang="ko-KR" dirty="0">
                    <a:solidFill>
                      <a:srgbClr val="C00000"/>
                    </a:solidFill>
                  </a:rPr>
                  <a:t>input</a:t>
                </a:r>
                <a:r>
                  <a:rPr kumimoji="1" lang="ko-KR" altLang="en-US" dirty="0">
                    <a:solidFill>
                      <a:srgbClr val="C00000"/>
                    </a:solidFill>
                  </a:rPr>
                  <a:t>을 </a:t>
                </a:r>
                <a14:m>
                  <m:oMath xmlns:m="http://schemas.openxmlformats.org/officeDocument/2006/math">
                    <m:r>
                      <a:rPr kumimoji="1" lang="en-US" altLang="ko-KR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kumimoji="1" lang="en-US" altLang="ko-KR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ko-KR" altLang="en-US" dirty="0">
                    <a:solidFill>
                      <a:srgbClr val="C00000"/>
                    </a:solidFill>
                  </a:rPr>
                  <a:t>번째 </a:t>
                </a:r>
                <a:r>
                  <a:rPr kumimoji="1" lang="en-US" altLang="ko-KR" dirty="0">
                    <a:solidFill>
                      <a:srgbClr val="C00000"/>
                    </a:solidFill>
                  </a:rPr>
                  <a:t>output</a:t>
                </a:r>
                <a:r>
                  <a:rPr kumimoji="1" lang="ko-KR" altLang="en-US" dirty="0">
                    <a:solidFill>
                      <a:srgbClr val="C00000"/>
                    </a:solidFill>
                  </a:rPr>
                  <a:t>에 </a:t>
                </a:r>
                <a:endParaRPr kumimoji="1" lang="en-US" altLang="ko-KR" dirty="0">
                  <a:solidFill>
                    <a:srgbClr val="C00000"/>
                  </a:solidFill>
                </a:endParaRPr>
              </a:p>
              <a:p>
                <a:r>
                  <a:rPr kumimoji="1" lang="ko-KR" altLang="en-US" dirty="0">
                    <a:solidFill>
                      <a:srgbClr val="C00000"/>
                    </a:solidFill>
                  </a:rPr>
                  <a:t>얼마나 반영할지 나타내는 </a:t>
                </a:r>
                <a:r>
                  <a:rPr kumimoji="1" lang="ko-KR" altLang="en-US" b="1" dirty="0">
                    <a:solidFill>
                      <a:srgbClr val="C00000"/>
                    </a:solidFill>
                  </a:rPr>
                  <a:t>확률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D194B77-327D-874A-B0CD-B2F2F256D3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7660" y="3534685"/>
                <a:ext cx="3430747" cy="646331"/>
              </a:xfrm>
              <a:prstGeom prst="rect">
                <a:avLst/>
              </a:prstGeom>
              <a:blipFill>
                <a:blip r:embed="rId5"/>
                <a:stretch>
                  <a:fillRect l="-1107" t="-1923" r="-369" b="-1346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4824161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49248D4-0D8B-4E47-A945-71D5B0812D9E}"/>
              </a:ext>
            </a:extLst>
          </p:cNvPr>
          <p:cNvSpPr txBox="1"/>
          <p:nvPr/>
        </p:nvSpPr>
        <p:spPr>
          <a:xfrm>
            <a:off x="269341" y="244060"/>
            <a:ext cx="11626581" cy="6553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800" dirty="0"/>
              <a:t>Neural Machine Translation By Jointly Learning To Align And Translate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37FF1E-EED7-C842-9F07-6470229F7513}"/>
              </a:ext>
            </a:extLst>
          </p:cNvPr>
          <p:cNvSpPr txBox="1"/>
          <p:nvPr/>
        </p:nvSpPr>
        <p:spPr>
          <a:xfrm>
            <a:off x="164337" y="1233752"/>
            <a:ext cx="4683462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>
                <a:solidFill>
                  <a:schemeClr val="accent2"/>
                </a:solidFill>
              </a:rPr>
              <a:t>Attention Mechanism (alignment model)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9A93EB0-A200-B540-946A-07D90A7D6F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8531" y="1946413"/>
            <a:ext cx="3454400" cy="44958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94FB42F-78A6-114B-B78A-B389DEE0927D}"/>
                  </a:ext>
                </a:extLst>
              </p:cNvPr>
              <p:cNvSpPr txBox="1"/>
              <p:nvPr/>
            </p:nvSpPr>
            <p:spPr>
              <a:xfrm>
                <a:off x="269341" y="2484783"/>
                <a:ext cx="2486450" cy="27461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1" lang="en-US" altLang="ko-KR" sz="2000" b="0" dirty="0">
                  <a:solidFill>
                    <a:schemeClr val="tx1"/>
                  </a:solidFill>
                </a:endParaRPr>
              </a:p>
              <a:p>
                <a:endParaRPr kumimoji="1" lang="en-US" altLang="ko-KR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𝑡𝑗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kumimoji="1" lang="en-US" altLang="ko-KR" sz="2000" b="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kumimoji="1" lang="en-US" altLang="ko-KR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⁡(</m:t>
                          </m:r>
                          <m:sSub>
                            <m:sSubPr>
                              <m:ctrlP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nary>
                            <m:naryPr>
                              <m:chr m:val="∑"/>
                              <m:ctrlP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ko-KR" sz="20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kumimoji="1" lang="en-US" altLang="ko-KR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kumimoji="1" lang="en-US" altLang="ko-KR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𝑖𝑘</m:t>
                                  </m:r>
                                </m:sub>
                              </m:sSub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kumimoji="1" lang="en-US" altLang="ko-KR" sz="2000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kumimoji="1"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kumimoji="1"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kumimoji="1"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kumimoji="1"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en-US" altLang="ko-KR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94FB42F-78A6-114B-B78A-B389DEE092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341" y="2484783"/>
                <a:ext cx="2486450" cy="2746136"/>
              </a:xfrm>
              <a:prstGeom prst="rect">
                <a:avLst/>
              </a:prstGeom>
              <a:blipFill>
                <a:blip r:embed="rId3"/>
                <a:stretch>
                  <a:fillRect l="-12690" t="-12903" b="-967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직사각형 8">
            <a:extLst>
              <a:ext uri="{FF2B5EF4-FFF2-40B4-BE49-F238E27FC236}">
                <a16:creationId xmlns:a16="http://schemas.microsoft.com/office/drawing/2014/main" id="{4BD37A8B-1F4E-5F46-9AE8-716AF9D89DFF}"/>
              </a:ext>
            </a:extLst>
          </p:cNvPr>
          <p:cNvSpPr/>
          <p:nvPr/>
        </p:nvSpPr>
        <p:spPr>
          <a:xfrm>
            <a:off x="7678531" y="3680791"/>
            <a:ext cx="3454400" cy="2660374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35BBF37-4226-774D-A4DD-1A3A036E6BE9}"/>
              </a:ext>
            </a:extLst>
          </p:cNvPr>
          <p:cNvCxnSpPr/>
          <p:nvPr/>
        </p:nvCxnSpPr>
        <p:spPr>
          <a:xfrm>
            <a:off x="2623930" y="4979504"/>
            <a:ext cx="1003852" cy="0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0E31A11-D7E1-F842-8880-1843796F8341}"/>
                  </a:ext>
                </a:extLst>
              </p:cNvPr>
              <p:cNvSpPr txBox="1"/>
              <p:nvPr/>
            </p:nvSpPr>
            <p:spPr>
              <a:xfrm>
                <a:off x="3647660" y="4656338"/>
                <a:ext cx="366158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ko-KR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j</m:t>
                    </m:r>
                    <m:r>
                      <a:rPr kumimoji="1" lang="en-US" altLang="ko-KR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ko-KR" altLang="en-US" dirty="0">
                    <a:solidFill>
                      <a:srgbClr val="C00000"/>
                    </a:solidFill>
                  </a:rPr>
                  <a:t>번째 </a:t>
                </a:r>
                <a:r>
                  <a:rPr kumimoji="1" lang="en-US" altLang="ko-KR" dirty="0">
                    <a:solidFill>
                      <a:srgbClr val="C00000"/>
                    </a:solidFill>
                  </a:rPr>
                  <a:t>input</a:t>
                </a:r>
                <a:r>
                  <a:rPr kumimoji="1" lang="ko-KR" altLang="en-US" dirty="0">
                    <a:solidFill>
                      <a:srgbClr val="C00000"/>
                    </a:solidFill>
                  </a:rPr>
                  <a:t>을 </a:t>
                </a:r>
                <a14:m>
                  <m:oMath xmlns:m="http://schemas.openxmlformats.org/officeDocument/2006/math">
                    <m:r>
                      <a:rPr kumimoji="1" lang="en-US" altLang="ko-KR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kumimoji="1" lang="en-US" altLang="ko-KR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ko-KR" altLang="en-US" dirty="0">
                    <a:solidFill>
                      <a:srgbClr val="C00000"/>
                    </a:solidFill>
                  </a:rPr>
                  <a:t>번째 </a:t>
                </a:r>
                <a:r>
                  <a:rPr kumimoji="1" lang="en-US" altLang="ko-KR" dirty="0">
                    <a:solidFill>
                      <a:srgbClr val="C00000"/>
                    </a:solidFill>
                  </a:rPr>
                  <a:t>output</a:t>
                </a:r>
                <a:r>
                  <a:rPr kumimoji="1" lang="ko-KR" altLang="en-US" dirty="0">
                    <a:solidFill>
                      <a:srgbClr val="C00000"/>
                    </a:solidFill>
                  </a:rPr>
                  <a:t>에 </a:t>
                </a:r>
                <a:endParaRPr kumimoji="1" lang="en-US" altLang="ko-KR" dirty="0">
                  <a:solidFill>
                    <a:srgbClr val="C00000"/>
                  </a:solidFill>
                </a:endParaRPr>
              </a:p>
              <a:p>
                <a:r>
                  <a:rPr kumimoji="1" lang="ko-KR" altLang="en-US" dirty="0">
                    <a:solidFill>
                      <a:srgbClr val="C00000"/>
                    </a:solidFill>
                  </a:rPr>
                  <a:t>얼마나 반영할지 나타내는 </a:t>
                </a:r>
                <a:r>
                  <a:rPr kumimoji="1" lang="ko-KR" altLang="en-US" b="1" dirty="0">
                    <a:solidFill>
                      <a:srgbClr val="C00000"/>
                    </a:solidFill>
                  </a:rPr>
                  <a:t>중요도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0E31A11-D7E1-F842-8880-1843796F83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7660" y="4656338"/>
                <a:ext cx="3661580" cy="646331"/>
              </a:xfrm>
              <a:prstGeom prst="rect">
                <a:avLst/>
              </a:prstGeom>
              <a:blipFill>
                <a:blip r:embed="rId4"/>
                <a:stretch>
                  <a:fillRect l="-1034" t="-3846" b="-1153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BFBCAE3-BD2B-9C47-906E-C01C1B1E8908}"/>
              </a:ext>
            </a:extLst>
          </p:cNvPr>
          <p:cNvCxnSpPr>
            <a:cxnSpLocks/>
          </p:cNvCxnSpPr>
          <p:nvPr/>
        </p:nvCxnSpPr>
        <p:spPr>
          <a:xfrm flipV="1">
            <a:off x="2623930" y="3916017"/>
            <a:ext cx="1003852" cy="417156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D194B77-327D-874A-B0CD-B2F2F256D371}"/>
                  </a:ext>
                </a:extLst>
              </p:cNvPr>
              <p:cNvSpPr txBox="1"/>
              <p:nvPr/>
            </p:nvSpPr>
            <p:spPr>
              <a:xfrm>
                <a:off x="3647660" y="3534685"/>
                <a:ext cx="3430747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ko-KR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j</m:t>
                    </m:r>
                    <m:r>
                      <a:rPr kumimoji="1" lang="en-US" altLang="ko-KR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ko-KR" altLang="en-US" dirty="0">
                    <a:solidFill>
                      <a:srgbClr val="C00000"/>
                    </a:solidFill>
                  </a:rPr>
                  <a:t>번째 </a:t>
                </a:r>
                <a:r>
                  <a:rPr kumimoji="1" lang="en-US" altLang="ko-KR" dirty="0">
                    <a:solidFill>
                      <a:srgbClr val="C00000"/>
                    </a:solidFill>
                  </a:rPr>
                  <a:t>input</a:t>
                </a:r>
                <a:r>
                  <a:rPr kumimoji="1" lang="ko-KR" altLang="en-US" dirty="0">
                    <a:solidFill>
                      <a:srgbClr val="C00000"/>
                    </a:solidFill>
                  </a:rPr>
                  <a:t>을 </a:t>
                </a:r>
                <a14:m>
                  <m:oMath xmlns:m="http://schemas.openxmlformats.org/officeDocument/2006/math">
                    <m:r>
                      <a:rPr kumimoji="1" lang="en-US" altLang="ko-KR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kumimoji="1" lang="en-US" altLang="ko-KR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ko-KR" altLang="en-US" dirty="0">
                    <a:solidFill>
                      <a:srgbClr val="C00000"/>
                    </a:solidFill>
                  </a:rPr>
                  <a:t>번째 </a:t>
                </a:r>
                <a:r>
                  <a:rPr kumimoji="1" lang="en-US" altLang="ko-KR" dirty="0">
                    <a:solidFill>
                      <a:srgbClr val="C00000"/>
                    </a:solidFill>
                  </a:rPr>
                  <a:t>output</a:t>
                </a:r>
                <a:r>
                  <a:rPr kumimoji="1" lang="ko-KR" altLang="en-US" dirty="0">
                    <a:solidFill>
                      <a:srgbClr val="C00000"/>
                    </a:solidFill>
                  </a:rPr>
                  <a:t>에 </a:t>
                </a:r>
                <a:endParaRPr kumimoji="1" lang="en-US" altLang="ko-KR" dirty="0">
                  <a:solidFill>
                    <a:srgbClr val="C00000"/>
                  </a:solidFill>
                </a:endParaRPr>
              </a:p>
              <a:p>
                <a:r>
                  <a:rPr kumimoji="1" lang="ko-KR" altLang="en-US" dirty="0">
                    <a:solidFill>
                      <a:srgbClr val="C00000"/>
                    </a:solidFill>
                  </a:rPr>
                  <a:t>얼마나 반영할지 나타내는 </a:t>
                </a:r>
                <a:r>
                  <a:rPr kumimoji="1" lang="ko-KR" altLang="en-US" b="1" dirty="0">
                    <a:solidFill>
                      <a:srgbClr val="C00000"/>
                    </a:solidFill>
                  </a:rPr>
                  <a:t>확률</a:t>
                </a:r>
                <a:endParaRPr kumimoji="1" lang="en-US" altLang="ko-KR" b="1" dirty="0">
                  <a:solidFill>
                    <a:srgbClr val="C00000"/>
                  </a:solidFill>
                </a:endParaRPr>
              </a:p>
              <a:p>
                <a:pPr algn="ctr"/>
                <a:r>
                  <a:rPr kumimoji="1" lang="en-US" altLang="ko-KR" dirty="0">
                    <a:solidFill>
                      <a:srgbClr val="C00000"/>
                    </a:solidFill>
                  </a:rPr>
                  <a:t>(0~1</a:t>
                </a:r>
                <a:r>
                  <a:rPr kumimoji="1" lang="ko-KR" altLang="en-US" dirty="0">
                    <a:solidFill>
                      <a:srgbClr val="C00000"/>
                    </a:solidFill>
                  </a:rPr>
                  <a:t> </a:t>
                </a:r>
                <a:r>
                  <a:rPr kumimoji="1" lang="ko-KR" altLang="en-US" dirty="0" err="1">
                    <a:solidFill>
                      <a:srgbClr val="C00000"/>
                    </a:solidFill>
                  </a:rPr>
                  <a:t>사이값</a:t>
                </a:r>
                <a:r>
                  <a:rPr kumimoji="1" lang="en-US" altLang="ko-KR" dirty="0">
                    <a:solidFill>
                      <a:srgbClr val="C00000"/>
                    </a:solidFill>
                  </a:rPr>
                  <a:t>)</a:t>
                </a:r>
                <a:endParaRPr kumimoji="1" lang="ko-KR" alt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D194B77-327D-874A-B0CD-B2F2F256D3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7660" y="3534685"/>
                <a:ext cx="3430747" cy="923330"/>
              </a:xfrm>
              <a:prstGeom prst="rect">
                <a:avLst/>
              </a:prstGeom>
              <a:blipFill>
                <a:blip r:embed="rId5"/>
                <a:stretch>
                  <a:fillRect l="-1107" t="-1351" r="-369" b="-945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3830313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49248D4-0D8B-4E47-A945-71D5B0812D9E}"/>
              </a:ext>
            </a:extLst>
          </p:cNvPr>
          <p:cNvSpPr txBox="1"/>
          <p:nvPr/>
        </p:nvSpPr>
        <p:spPr>
          <a:xfrm>
            <a:off x="269341" y="244060"/>
            <a:ext cx="11626581" cy="6553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800" dirty="0"/>
              <a:t>Neural Machine Translation By Jointly Learning To Align And Translate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37FF1E-EED7-C842-9F07-6470229F7513}"/>
              </a:ext>
            </a:extLst>
          </p:cNvPr>
          <p:cNvSpPr txBox="1"/>
          <p:nvPr/>
        </p:nvSpPr>
        <p:spPr>
          <a:xfrm>
            <a:off x="164337" y="1233752"/>
            <a:ext cx="4683462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>
                <a:solidFill>
                  <a:schemeClr val="accent2"/>
                </a:solidFill>
              </a:rPr>
              <a:t>Attention Mechanism (alignment model)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9A93EB0-A200-B540-946A-07D90A7D6F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8531" y="1946413"/>
            <a:ext cx="3454400" cy="44958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94FB42F-78A6-114B-B78A-B389DEE0927D}"/>
                  </a:ext>
                </a:extLst>
              </p:cNvPr>
              <p:cNvSpPr txBox="1"/>
              <p:nvPr/>
            </p:nvSpPr>
            <p:spPr>
              <a:xfrm>
                <a:off x="269341" y="2484783"/>
                <a:ext cx="2486450" cy="27461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1" lang="en-US" altLang="ko-KR" sz="2000" b="0" dirty="0">
                  <a:solidFill>
                    <a:schemeClr val="tx1"/>
                  </a:solidFill>
                </a:endParaRPr>
              </a:p>
              <a:p>
                <a:endParaRPr kumimoji="1" lang="en-US" altLang="ko-KR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𝑡𝑗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kumimoji="1" lang="en-US" altLang="ko-KR" sz="2000" b="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kumimoji="1" lang="en-US" altLang="ko-KR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⁡(</m:t>
                          </m:r>
                          <m:sSub>
                            <m:sSubPr>
                              <m:ctrlP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nary>
                            <m:naryPr>
                              <m:chr m:val="∑"/>
                              <m:ctrlP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ko-KR" sz="20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kumimoji="1" lang="en-US" altLang="ko-KR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kumimoji="1" lang="en-US" altLang="ko-KR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𝑖𝑘</m:t>
                                  </m:r>
                                </m:sub>
                              </m:sSub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kumimoji="1" lang="en-US" altLang="ko-KR" sz="2000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kumimoji="1"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kumimoji="1"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kumimoji="1"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kumimoji="1"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en-US" altLang="ko-KR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94FB42F-78A6-114B-B78A-B389DEE092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341" y="2484783"/>
                <a:ext cx="2486450" cy="2746136"/>
              </a:xfrm>
              <a:prstGeom prst="rect">
                <a:avLst/>
              </a:prstGeom>
              <a:blipFill>
                <a:blip r:embed="rId3"/>
                <a:stretch>
                  <a:fillRect l="-12690" t="-12903" b="-967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직사각형 8">
            <a:extLst>
              <a:ext uri="{FF2B5EF4-FFF2-40B4-BE49-F238E27FC236}">
                <a16:creationId xmlns:a16="http://schemas.microsoft.com/office/drawing/2014/main" id="{4BD37A8B-1F4E-5F46-9AE8-716AF9D89DFF}"/>
              </a:ext>
            </a:extLst>
          </p:cNvPr>
          <p:cNvSpPr/>
          <p:nvPr/>
        </p:nvSpPr>
        <p:spPr>
          <a:xfrm>
            <a:off x="7678531" y="3680791"/>
            <a:ext cx="3454400" cy="2660374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35BBF37-4226-774D-A4DD-1A3A036E6BE9}"/>
              </a:ext>
            </a:extLst>
          </p:cNvPr>
          <p:cNvCxnSpPr/>
          <p:nvPr/>
        </p:nvCxnSpPr>
        <p:spPr>
          <a:xfrm>
            <a:off x="2623930" y="4979504"/>
            <a:ext cx="1003852" cy="0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0E31A11-D7E1-F842-8880-1843796F8341}"/>
                  </a:ext>
                </a:extLst>
              </p:cNvPr>
              <p:cNvSpPr txBox="1"/>
              <p:nvPr/>
            </p:nvSpPr>
            <p:spPr>
              <a:xfrm>
                <a:off x="3647660" y="4656338"/>
                <a:ext cx="366158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ko-KR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j</m:t>
                    </m:r>
                    <m:r>
                      <a:rPr kumimoji="1" lang="en-US" altLang="ko-KR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ko-KR" altLang="en-US" dirty="0">
                    <a:solidFill>
                      <a:srgbClr val="C00000"/>
                    </a:solidFill>
                  </a:rPr>
                  <a:t>번째 </a:t>
                </a:r>
                <a:r>
                  <a:rPr kumimoji="1" lang="en-US" altLang="ko-KR" dirty="0">
                    <a:solidFill>
                      <a:srgbClr val="C00000"/>
                    </a:solidFill>
                  </a:rPr>
                  <a:t>input</a:t>
                </a:r>
                <a:r>
                  <a:rPr kumimoji="1" lang="ko-KR" altLang="en-US" dirty="0">
                    <a:solidFill>
                      <a:srgbClr val="C00000"/>
                    </a:solidFill>
                  </a:rPr>
                  <a:t>을 </a:t>
                </a:r>
                <a14:m>
                  <m:oMath xmlns:m="http://schemas.openxmlformats.org/officeDocument/2006/math">
                    <m:r>
                      <a:rPr kumimoji="1" lang="en-US" altLang="ko-KR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kumimoji="1" lang="en-US" altLang="ko-KR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ko-KR" altLang="en-US" dirty="0">
                    <a:solidFill>
                      <a:srgbClr val="C00000"/>
                    </a:solidFill>
                  </a:rPr>
                  <a:t>번째 </a:t>
                </a:r>
                <a:r>
                  <a:rPr kumimoji="1" lang="en-US" altLang="ko-KR" dirty="0">
                    <a:solidFill>
                      <a:srgbClr val="C00000"/>
                    </a:solidFill>
                  </a:rPr>
                  <a:t>output</a:t>
                </a:r>
                <a:r>
                  <a:rPr kumimoji="1" lang="ko-KR" altLang="en-US" dirty="0">
                    <a:solidFill>
                      <a:srgbClr val="C00000"/>
                    </a:solidFill>
                  </a:rPr>
                  <a:t>에 </a:t>
                </a:r>
                <a:endParaRPr kumimoji="1" lang="en-US" altLang="ko-KR" dirty="0">
                  <a:solidFill>
                    <a:srgbClr val="C00000"/>
                  </a:solidFill>
                </a:endParaRPr>
              </a:p>
              <a:p>
                <a:r>
                  <a:rPr kumimoji="1" lang="ko-KR" altLang="en-US" dirty="0">
                    <a:solidFill>
                      <a:srgbClr val="C00000"/>
                    </a:solidFill>
                  </a:rPr>
                  <a:t>얼마나 반영할지 나타내는 </a:t>
                </a:r>
                <a:r>
                  <a:rPr kumimoji="1" lang="ko-KR" altLang="en-US" b="1" dirty="0">
                    <a:solidFill>
                      <a:srgbClr val="C00000"/>
                    </a:solidFill>
                  </a:rPr>
                  <a:t>중요도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0E31A11-D7E1-F842-8880-1843796F83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7660" y="4656338"/>
                <a:ext cx="3661580" cy="646331"/>
              </a:xfrm>
              <a:prstGeom prst="rect">
                <a:avLst/>
              </a:prstGeom>
              <a:blipFill>
                <a:blip r:embed="rId4"/>
                <a:stretch>
                  <a:fillRect l="-1034" t="-3846" b="-1153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BFBCAE3-BD2B-9C47-906E-C01C1B1E8908}"/>
              </a:ext>
            </a:extLst>
          </p:cNvPr>
          <p:cNvCxnSpPr>
            <a:cxnSpLocks/>
          </p:cNvCxnSpPr>
          <p:nvPr/>
        </p:nvCxnSpPr>
        <p:spPr>
          <a:xfrm flipV="1">
            <a:off x="2623930" y="3916017"/>
            <a:ext cx="1003852" cy="417156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D194B77-327D-874A-B0CD-B2F2F256D371}"/>
                  </a:ext>
                </a:extLst>
              </p:cNvPr>
              <p:cNvSpPr txBox="1"/>
              <p:nvPr/>
            </p:nvSpPr>
            <p:spPr>
              <a:xfrm>
                <a:off x="3647660" y="3534685"/>
                <a:ext cx="343074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ko-KR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j</m:t>
                    </m:r>
                    <m:r>
                      <a:rPr kumimoji="1" lang="en-US" altLang="ko-KR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ko-KR" altLang="en-US" dirty="0">
                    <a:solidFill>
                      <a:srgbClr val="C00000"/>
                    </a:solidFill>
                  </a:rPr>
                  <a:t>번째 </a:t>
                </a:r>
                <a:r>
                  <a:rPr kumimoji="1" lang="en-US" altLang="ko-KR" dirty="0">
                    <a:solidFill>
                      <a:srgbClr val="C00000"/>
                    </a:solidFill>
                  </a:rPr>
                  <a:t>input</a:t>
                </a:r>
                <a:r>
                  <a:rPr kumimoji="1" lang="ko-KR" altLang="en-US" dirty="0">
                    <a:solidFill>
                      <a:srgbClr val="C00000"/>
                    </a:solidFill>
                  </a:rPr>
                  <a:t>을 </a:t>
                </a:r>
                <a14:m>
                  <m:oMath xmlns:m="http://schemas.openxmlformats.org/officeDocument/2006/math">
                    <m:r>
                      <a:rPr kumimoji="1" lang="en-US" altLang="ko-KR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kumimoji="1" lang="en-US" altLang="ko-KR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ko-KR" altLang="en-US" dirty="0">
                    <a:solidFill>
                      <a:srgbClr val="C00000"/>
                    </a:solidFill>
                  </a:rPr>
                  <a:t>번째 </a:t>
                </a:r>
                <a:r>
                  <a:rPr kumimoji="1" lang="en-US" altLang="ko-KR" dirty="0">
                    <a:solidFill>
                      <a:srgbClr val="C00000"/>
                    </a:solidFill>
                  </a:rPr>
                  <a:t>output</a:t>
                </a:r>
                <a:r>
                  <a:rPr kumimoji="1" lang="ko-KR" altLang="en-US" dirty="0">
                    <a:solidFill>
                      <a:srgbClr val="C00000"/>
                    </a:solidFill>
                  </a:rPr>
                  <a:t>에 </a:t>
                </a:r>
                <a:endParaRPr kumimoji="1" lang="en-US" altLang="ko-KR" dirty="0">
                  <a:solidFill>
                    <a:srgbClr val="C00000"/>
                  </a:solidFill>
                </a:endParaRPr>
              </a:p>
              <a:p>
                <a:r>
                  <a:rPr kumimoji="1" lang="ko-KR" altLang="en-US" dirty="0">
                    <a:solidFill>
                      <a:srgbClr val="C00000"/>
                    </a:solidFill>
                  </a:rPr>
                  <a:t>얼마나 반영할지 나타내는 </a:t>
                </a:r>
                <a:r>
                  <a:rPr kumimoji="1" lang="ko-KR" altLang="en-US" b="1" dirty="0">
                    <a:solidFill>
                      <a:srgbClr val="C00000"/>
                    </a:solidFill>
                  </a:rPr>
                  <a:t>확률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D194B77-327D-874A-B0CD-B2F2F256D3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7660" y="3534685"/>
                <a:ext cx="3430747" cy="646331"/>
              </a:xfrm>
              <a:prstGeom prst="rect">
                <a:avLst/>
              </a:prstGeom>
              <a:blipFill>
                <a:blip r:embed="rId5"/>
                <a:stretch>
                  <a:fillRect l="-1107" t="-1923" r="-369" b="-1346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1339339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49248D4-0D8B-4E47-A945-71D5B0812D9E}"/>
              </a:ext>
            </a:extLst>
          </p:cNvPr>
          <p:cNvSpPr txBox="1"/>
          <p:nvPr/>
        </p:nvSpPr>
        <p:spPr>
          <a:xfrm>
            <a:off x="269341" y="244060"/>
            <a:ext cx="11626581" cy="6553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800" dirty="0"/>
              <a:t>Neural Machine Translation By Jointly Learning To Align And Translate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37FF1E-EED7-C842-9F07-6470229F7513}"/>
              </a:ext>
            </a:extLst>
          </p:cNvPr>
          <p:cNvSpPr txBox="1"/>
          <p:nvPr/>
        </p:nvSpPr>
        <p:spPr>
          <a:xfrm>
            <a:off x="164337" y="1233752"/>
            <a:ext cx="4683462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>
                <a:solidFill>
                  <a:schemeClr val="accent2"/>
                </a:solidFill>
              </a:rPr>
              <a:t>Attention Mechanism (alignment model)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9A93EB0-A200-B540-946A-07D90A7D6F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8531" y="1946413"/>
            <a:ext cx="3454400" cy="44958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94FB42F-78A6-114B-B78A-B389DEE0927D}"/>
                  </a:ext>
                </a:extLst>
              </p:cNvPr>
              <p:cNvSpPr txBox="1"/>
              <p:nvPr/>
            </p:nvSpPr>
            <p:spPr>
              <a:xfrm>
                <a:off x="269341" y="2484783"/>
                <a:ext cx="2486450" cy="27461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1" lang="en-US" altLang="ko-KR" sz="2000" b="0" dirty="0">
                  <a:solidFill>
                    <a:schemeClr val="tx1"/>
                  </a:solidFill>
                </a:endParaRPr>
              </a:p>
              <a:p>
                <a:endParaRPr kumimoji="1" lang="en-US" altLang="ko-KR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𝑡𝑗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kumimoji="1" lang="en-US" altLang="ko-KR" sz="2000" b="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kumimoji="1"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kumimoji="1" lang="en-US" altLang="ko-KR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⁡(</m:t>
                          </m:r>
                          <m:sSub>
                            <m:sSubPr>
                              <m:ctrlP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nary>
                            <m:naryPr>
                              <m:chr m:val="∑"/>
                              <m:ctrlP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ko-KR" sz="20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kumimoji="1" lang="en-US" altLang="ko-KR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kumimoji="1" lang="en-US" altLang="ko-KR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𝑖𝑘</m:t>
                                  </m:r>
                                </m:sub>
                              </m:sSub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kumimoji="1" lang="en-US" altLang="ko-KR" sz="2000" dirty="0">
                  <a:solidFill>
                    <a:schemeClr val="tx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kumimoji="1"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R" sz="2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kumimoji="1"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kumimoji="1"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kumimoji="1"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en-US" altLang="ko-KR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94FB42F-78A6-114B-B78A-B389DEE092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341" y="2484783"/>
                <a:ext cx="2486450" cy="2746136"/>
              </a:xfrm>
              <a:prstGeom prst="rect">
                <a:avLst/>
              </a:prstGeom>
              <a:blipFill>
                <a:blip r:embed="rId3"/>
                <a:stretch>
                  <a:fillRect l="-12690" t="-12903" b="-967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9753411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49248D4-0D8B-4E47-A945-71D5B0812D9E}"/>
              </a:ext>
            </a:extLst>
          </p:cNvPr>
          <p:cNvSpPr txBox="1"/>
          <p:nvPr/>
        </p:nvSpPr>
        <p:spPr>
          <a:xfrm>
            <a:off x="269341" y="244060"/>
            <a:ext cx="11626581" cy="6553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800" dirty="0"/>
              <a:t>Neural Machine Translation By Jointly Learning To Align And Translate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37FF1E-EED7-C842-9F07-6470229F7513}"/>
              </a:ext>
            </a:extLst>
          </p:cNvPr>
          <p:cNvSpPr txBox="1"/>
          <p:nvPr/>
        </p:nvSpPr>
        <p:spPr>
          <a:xfrm>
            <a:off x="164337" y="1233752"/>
            <a:ext cx="4683462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>
                <a:solidFill>
                  <a:schemeClr val="accent2"/>
                </a:solidFill>
              </a:rPr>
              <a:t>Attention Mechanism (alignment model)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9A93EB0-A200-B540-946A-07D90A7D6F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8531" y="1946413"/>
            <a:ext cx="3454400" cy="44958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94FB42F-78A6-114B-B78A-B389DEE0927D}"/>
                  </a:ext>
                </a:extLst>
              </p:cNvPr>
              <p:cNvSpPr txBox="1"/>
              <p:nvPr/>
            </p:nvSpPr>
            <p:spPr>
              <a:xfrm>
                <a:off x="269341" y="2484783"/>
                <a:ext cx="2486450" cy="27461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1" lang="en-US" altLang="ko-KR" sz="2000" b="0" dirty="0">
                  <a:solidFill>
                    <a:schemeClr val="tx1"/>
                  </a:solidFill>
                </a:endParaRPr>
              </a:p>
              <a:p>
                <a:endParaRPr kumimoji="1" lang="en-US" altLang="ko-KR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𝑡𝑗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kumimoji="1" lang="en-US" altLang="ko-KR" sz="2000" b="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kumimoji="1"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kumimoji="1" lang="en-US" altLang="ko-KR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⁡(</m:t>
                          </m:r>
                          <m:sSub>
                            <m:sSubPr>
                              <m:ctrlP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nary>
                            <m:naryPr>
                              <m:chr m:val="∑"/>
                              <m:ctrlP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ko-KR" sz="20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kumimoji="1" lang="en-US" altLang="ko-KR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kumimoji="1" lang="en-US" altLang="ko-KR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𝑖𝑘</m:t>
                                  </m:r>
                                </m:sub>
                              </m:sSub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kumimoji="1" lang="en-US" altLang="ko-KR" sz="2000" dirty="0">
                  <a:solidFill>
                    <a:schemeClr val="tx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kumimoji="1"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R" sz="2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kumimoji="1"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kumimoji="1"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kumimoji="1"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en-US" altLang="ko-KR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94FB42F-78A6-114B-B78A-B389DEE092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341" y="2484783"/>
                <a:ext cx="2486450" cy="2746136"/>
              </a:xfrm>
              <a:prstGeom prst="rect">
                <a:avLst/>
              </a:prstGeom>
              <a:blipFill>
                <a:blip r:embed="rId3"/>
                <a:stretch>
                  <a:fillRect l="-12690" t="-12903" b="-967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117EF54E-704E-C64C-8B53-EE2D868404DD}"/>
              </a:ext>
            </a:extLst>
          </p:cNvPr>
          <p:cNvSpPr txBox="1"/>
          <p:nvPr/>
        </p:nvSpPr>
        <p:spPr>
          <a:xfrm>
            <a:off x="670982" y="5230919"/>
            <a:ext cx="3670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rgbClr val="C00000"/>
                </a:solidFill>
              </a:rPr>
              <a:t>how to calculate attention score?</a:t>
            </a:r>
            <a:endParaRPr kumimoji="1" lang="ko-KR" alt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404695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49248D4-0D8B-4E47-A945-71D5B0812D9E}"/>
              </a:ext>
            </a:extLst>
          </p:cNvPr>
          <p:cNvSpPr txBox="1"/>
          <p:nvPr/>
        </p:nvSpPr>
        <p:spPr>
          <a:xfrm>
            <a:off x="269341" y="244060"/>
            <a:ext cx="11626581" cy="6553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800" dirty="0"/>
              <a:t>Neural Machine Translation By Jointly Learning To Align And Translate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37FF1E-EED7-C842-9F07-6470229F7513}"/>
              </a:ext>
            </a:extLst>
          </p:cNvPr>
          <p:cNvSpPr txBox="1"/>
          <p:nvPr/>
        </p:nvSpPr>
        <p:spPr>
          <a:xfrm>
            <a:off x="164337" y="1233752"/>
            <a:ext cx="4683462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>
                <a:solidFill>
                  <a:schemeClr val="accent2"/>
                </a:solidFill>
              </a:rPr>
              <a:t>Attention Mechanism (alignment model)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9A93EB0-A200-B540-946A-07D90A7D6F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8531" y="1946413"/>
            <a:ext cx="3454400" cy="44958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94FB42F-78A6-114B-B78A-B389DEE0927D}"/>
                  </a:ext>
                </a:extLst>
              </p:cNvPr>
              <p:cNvSpPr txBox="1"/>
              <p:nvPr/>
            </p:nvSpPr>
            <p:spPr>
              <a:xfrm>
                <a:off x="269341" y="2484783"/>
                <a:ext cx="4360361" cy="325448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1" lang="en-US" altLang="ko-KR" sz="2000" b="0" dirty="0">
                  <a:solidFill>
                    <a:schemeClr val="tx1"/>
                  </a:solidFill>
                </a:endParaRPr>
              </a:p>
              <a:p>
                <a:endParaRPr kumimoji="1" lang="en-US" altLang="ko-KR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𝑡𝑗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kumimoji="1" lang="en-US" altLang="ko-KR" sz="2000" b="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kumimoji="1"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kumimoji="1" lang="en-US" altLang="ko-KR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⁡(</m:t>
                          </m:r>
                          <m:sSub>
                            <m:sSubPr>
                              <m:ctrlP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nary>
                            <m:naryPr>
                              <m:chr m:val="∑"/>
                              <m:ctrlP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ko-KR" sz="20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kumimoji="1" lang="en-US" altLang="ko-KR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kumimoji="1" lang="en-US" altLang="ko-KR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𝑖𝑘</m:t>
                                  </m:r>
                                </m:sub>
                              </m:sSub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kumimoji="1" lang="en-US" altLang="ko-KR" sz="2000" dirty="0">
                  <a:solidFill>
                    <a:schemeClr val="tx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kumimoji="1"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kumimoji="1"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kumimoji="1"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kumimoji="1"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en-US" altLang="ko-KR" sz="2000" dirty="0">
                  <a:solidFill>
                    <a:schemeClr val="tx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kumimoji="1"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kumimoji="1"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kumimoji="1"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sSubSup>
                        <m:sSubSupPr>
                          <m:ctrlP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func>
                        <m:funcPr>
                          <m:ctrlP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ko-KR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tanh</m:t>
                          </m:r>
                        </m:fName>
                        <m:e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kumimoji="1" lang="en-US" altLang="ko-KR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94FB42F-78A6-114B-B78A-B389DEE092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341" y="2484783"/>
                <a:ext cx="4360361" cy="3254481"/>
              </a:xfrm>
              <a:prstGeom prst="rect">
                <a:avLst/>
              </a:prstGeom>
              <a:blipFill>
                <a:blip r:embed="rId3"/>
                <a:stretch>
                  <a:fillRect l="-7246" t="-1089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2218639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49248D4-0D8B-4E47-A945-71D5B0812D9E}"/>
              </a:ext>
            </a:extLst>
          </p:cNvPr>
          <p:cNvSpPr txBox="1"/>
          <p:nvPr/>
        </p:nvSpPr>
        <p:spPr>
          <a:xfrm>
            <a:off x="269341" y="244060"/>
            <a:ext cx="11626581" cy="6553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800" dirty="0"/>
              <a:t>Neural Machine Translation By Jointly Learning To Align And Translate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37FF1E-EED7-C842-9F07-6470229F7513}"/>
              </a:ext>
            </a:extLst>
          </p:cNvPr>
          <p:cNvSpPr txBox="1"/>
          <p:nvPr/>
        </p:nvSpPr>
        <p:spPr>
          <a:xfrm>
            <a:off x="164337" y="1233752"/>
            <a:ext cx="4683462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>
                <a:solidFill>
                  <a:schemeClr val="accent2"/>
                </a:solidFill>
              </a:rPr>
              <a:t>Attention Mechanism (alignment model)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9A93EB0-A200-B540-946A-07D90A7D6F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8531" y="1946413"/>
            <a:ext cx="3454400" cy="44958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94FB42F-78A6-114B-B78A-B389DEE0927D}"/>
                  </a:ext>
                </a:extLst>
              </p:cNvPr>
              <p:cNvSpPr txBox="1"/>
              <p:nvPr/>
            </p:nvSpPr>
            <p:spPr>
              <a:xfrm>
                <a:off x="269341" y="2484783"/>
                <a:ext cx="4360361" cy="325448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1" lang="en-US" altLang="ko-KR" sz="2000" b="0" dirty="0">
                  <a:solidFill>
                    <a:schemeClr val="tx1"/>
                  </a:solidFill>
                </a:endParaRPr>
              </a:p>
              <a:p>
                <a:endParaRPr kumimoji="1" lang="en-US" altLang="ko-KR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𝑡𝑗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kumimoji="1" lang="en-US" altLang="ko-KR" sz="2000" b="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kumimoji="1"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kumimoji="1" lang="en-US" altLang="ko-KR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⁡(</m:t>
                          </m:r>
                          <m:sSub>
                            <m:sSubPr>
                              <m:ctrlP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nary>
                            <m:naryPr>
                              <m:chr m:val="∑"/>
                              <m:ctrlP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ko-KR" sz="20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kumimoji="1" lang="en-US" altLang="ko-KR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kumimoji="1" lang="en-US" altLang="ko-KR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𝑖𝑘</m:t>
                                  </m:r>
                                </m:sub>
                              </m:sSub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kumimoji="1" lang="en-US" altLang="ko-KR" sz="2000" dirty="0">
                  <a:solidFill>
                    <a:schemeClr val="tx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kumimoji="1"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kumimoji="1"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kumimoji="1"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kumimoji="1"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en-US" altLang="ko-KR" sz="2000" dirty="0">
                  <a:solidFill>
                    <a:schemeClr val="tx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kumimoji="1"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kumimoji="1"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kumimoji="1"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sSubSup>
                        <m:sSubSupPr>
                          <m:ctrlP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func>
                        <m:funcPr>
                          <m:ctrlP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ko-KR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tanh</m:t>
                          </m:r>
                        </m:fName>
                        <m:e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kumimoji="1" lang="en-US" altLang="ko-KR" sz="2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kumimoji="1" lang="en-US" altLang="ko-KR" sz="2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kumimoji="1" lang="en-US" altLang="ko-KR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94FB42F-78A6-114B-B78A-B389DEE092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341" y="2484783"/>
                <a:ext cx="4360361" cy="3254481"/>
              </a:xfrm>
              <a:prstGeom prst="rect">
                <a:avLst/>
              </a:prstGeom>
              <a:blipFill>
                <a:blip r:embed="rId3"/>
                <a:stretch>
                  <a:fillRect l="-7246" t="-1089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3C48AE1E-D282-CA4A-B29A-DF12CCC99B02}"/>
              </a:ext>
            </a:extLst>
          </p:cNvPr>
          <p:cNvSpPr txBox="1"/>
          <p:nvPr/>
        </p:nvSpPr>
        <p:spPr>
          <a:xfrm>
            <a:off x="2748260" y="4854681"/>
            <a:ext cx="1661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rgbClr val="C00000"/>
                </a:solidFill>
              </a:rPr>
              <a:t>Weight matrix</a:t>
            </a:r>
            <a:endParaRPr kumimoji="1" lang="ko-KR" alt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97027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632846A-BA24-B34F-80C2-C1F705BABB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341" y="1410679"/>
            <a:ext cx="5965958" cy="1671187"/>
          </a:xfrm>
          <a:prstGeom prst="rect">
            <a:avLst/>
          </a:prstGeom>
        </p:spPr>
      </p:pic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C6254752-DD29-CE49-9C1D-0C96CB32DCC5}"/>
              </a:ext>
            </a:extLst>
          </p:cNvPr>
          <p:cNvCxnSpPr>
            <a:cxnSpLocks/>
          </p:cNvCxnSpPr>
          <p:nvPr/>
        </p:nvCxnSpPr>
        <p:spPr>
          <a:xfrm>
            <a:off x="664452" y="2196948"/>
            <a:ext cx="1469148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3A0883A-4CEF-6246-8F5E-F218E7D480BD}"/>
              </a:ext>
            </a:extLst>
          </p:cNvPr>
          <p:cNvSpPr txBox="1"/>
          <p:nvPr/>
        </p:nvSpPr>
        <p:spPr>
          <a:xfrm>
            <a:off x="269341" y="545812"/>
            <a:ext cx="50321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What is Attention Mechanism</a:t>
            </a:r>
          </a:p>
        </p:txBody>
      </p:sp>
    </p:spTree>
    <p:extLst>
      <p:ext uri="{BB962C8B-B14F-4D97-AF65-F5344CB8AC3E}">
        <p14:creationId xmlns:p14="http://schemas.microsoft.com/office/powerpoint/2010/main" val="399529633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49248D4-0D8B-4E47-A945-71D5B0812D9E}"/>
              </a:ext>
            </a:extLst>
          </p:cNvPr>
          <p:cNvSpPr txBox="1"/>
          <p:nvPr/>
        </p:nvSpPr>
        <p:spPr>
          <a:xfrm>
            <a:off x="269341" y="244060"/>
            <a:ext cx="11626581" cy="6553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800" dirty="0"/>
              <a:t>Neural Machine Translation By Jointly Learning To Align And Translate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37FF1E-EED7-C842-9F07-6470229F7513}"/>
              </a:ext>
            </a:extLst>
          </p:cNvPr>
          <p:cNvSpPr txBox="1"/>
          <p:nvPr/>
        </p:nvSpPr>
        <p:spPr>
          <a:xfrm>
            <a:off x="164337" y="1233752"/>
            <a:ext cx="4683462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>
                <a:solidFill>
                  <a:schemeClr val="accent2"/>
                </a:solidFill>
              </a:rPr>
              <a:t>Attention Mechanism (alignment model)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9A93EB0-A200-B540-946A-07D90A7D6F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8531" y="1946413"/>
            <a:ext cx="3454400" cy="44958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94FB42F-78A6-114B-B78A-B389DEE0927D}"/>
                  </a:ext>
                </a:extLst>
              </p:cNvPr>
              <p:cNvSpPr txBox="1"/>
              <p:nvPr/>
            </p:nvSpPr>
            <p:spPr>
              <a:xfrm>
                <a:off x="269341" y="2484783"/>
                <a:ext cx="4360361" cy="325448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1" lang="en-US" altLang="ko-KR" sz="2000" b="0" dirty="0">
                  <a:solidFill>
                    <a:schemeClr val="tx1"/>
                  </a:solidFill>
                </a:endParaRPr>
              </a:p>
              <a:p>
                <a:endParaRPr kumimoji="1" lang="en-US" altLang="ko-KR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𝑡𝑗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kumimoji="1" lang="en-US" altLang="ko-KR" sz="2000" b="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kumimoji="1"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kumimoji="1" lang="en-US" altLang="ko-KR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⁡(</m:t>
                          </m:r>
                          <m:sSub>
                            <m:sSubPr>
                              <m:ctrlP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nary>
                            <m:naryPr>
                              <m:chr m:val="∑"/>
                              <m:ctrlP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ko-KR" sz="20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kumimoji="1" lang="en-US" altLang="ko-KR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kumimoji="1" lang="en-US" altLang="ko-KR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𝑖𝑘</m:t>
                                  </m:r>
                                </m:sub>
                              </m:sSub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kumimoji="1" lang="en-US" altLang="ko-KR" sz="2000" dirty="0">
                  <a:solidFill>
                    <a:schemeClr val="tx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kumimoji="1"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kumimoji="1"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kumimoji="1"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kumimoji="1"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en-US" altLang="ko-KR" sz="2000" dirty="0">
                  <a:solidFill>
                    <a:schemeClr val="tx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kumimoji="1"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kumimoji="1"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kumimoji="1"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sSubSup>
                        <m:sSubSupPr>
                          <m:ctrlPr>
                            <a:rPr kumimoji="1" lang="en-US" altLang="ko-KR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R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kumimoji="1" lang="en-US" altLang="ko-KR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func>
                        <m:funcPr>
                          <m:ctrlP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ko-KR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tanh</m:t>
                          </m:r>
                        </m:fName>
                        <m:e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kumimoji="1" lang="en-US" altLang="ko-KR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94FB42F-78A6-114B-B78A-B389DEE092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341" y="2484783"/>
                <a:ext cx="4360361" cy="3254481"/>
              </a:xfrm>
              <a:prstGeom prst="rect">
                <a:avLst/>
              </a:prstGeom>
              <a:blipFill>
                <a:blip r:embed="rId3"/>
                <a:stretch>
                  <a:fillRect l="-7246" t="-1089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3C48AE1E-D282-CA4A-B29A-DF12CCC99B02}"/>
              </a:ext>
            </a:extLst>
          </p:cNvPr>
          <p:cNvSpPr txBox="1"/>
          <p:nvPr/>
        </p:nvSpPr>
        <p:spPr>
          <a:xfrm>
            <a:off x="1307085" y="5739264"/>
            <a:ext cx="1661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rgbClr val="C00000"/>
                </a:solidFill>
              </a:rPr>
              <a:t>Weight matrix</a:t>
            </a:r>
            <a:endParaRPr kumimoji="1" lang="ko-KR" alt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929200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49248D4-0D8B-4E47-A945-71D5B0812D9E}"/>
              </a:ext>
            </a:extLst>
          </p:cNvPr>
          <p:cNvSpPr txBox="1"/>
          <p:nvPr/>
        </p:nvSpPr>
        <p:spPr>
          <a:xfrm>
            <a:off x="269341" y="244060"/>
            <a:ext cx="11626581" cy="6553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800" dirty="0"/>
              <a:t>Neural Machine Translation By Jointly Learning To Align And Translate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37FF1E-EED7-C842-9F07-6470229F7513}"/>
              </a:ext>
            </a:extLst>
          </p:cNvPr>
          <p:cNvSpPr txBox="1"/>
          <p:nvPr/>
        </p:nvSpPr>
        <p:spPr>
          <a:xfrm>
            <a:off x="164337" y="1233752"/>
            <a:ext cx="4683462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>
                <a:solidFill>
                  <a:schemeClr val="accent2"/>
                </a:solidFill>
              </a:rPr>
              <a:t>Attention Mechanism (alignment model)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9A93EB0-A200-B540-946A-07D90A7D6F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8531" y="1946413"/>
            <a:ext cx="3454400" cy="44958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94FB42F-78A6-114B-B78A-B389DEE0927D}"/>
                  </a:ext>
                </a:extLst>
              </p:cNvPr>
              <p:cNvSpPr txBox="1"/>
              <p:nvPr/>
            </p:nvSpPr>
            <p:spPr>
              <a:xfrm>
                <a:off x="269341" y="2484783"/>
                <a:ext cx="4360361" cy="325448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1" lang="en-US" altLang="ko-KR" sz="2000" b="0" dirty="0">
                  <a:solidFill>
                    <a:schemeClr val="tx1"/>
                  </a:solidFill>
                </a:endParaRPr>
              </a:p>
              <a:p>
                <a:endParaRPr kumimoji="1" lang="en-US" altLang="ko-KR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𝑡𝑗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kumimoji="1" lang="en-US" altLang="ko-KR" sz="2000" b="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kumimoji="1"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kumimoji="1" lang="en-US" altLang="ko-KR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⁡(</m:t>
                          </m:r>
                          <m:sSub>
                            <m:sSubPr>
                              <m:ctrlP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nary>
                            <m:naryPr>
                              <m:chr m:val="∑"/>
                              <m:ctrlP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ko-KR" sz="20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kumimoji="1" lang="en-US" altLang="ko-KR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kumimoji="1" lang="en-US" altLang="ko-KR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𝑖𝑘</m:t>
                                  </m:r>
                                </m:sub>
                              </m:sSub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kumimoji="1" lang="en-US" altLang="ko-KR" sz="2000" dirty="0">
                  <a:solidFill>
                    <a:schemeClr val="tx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kumimoji="1"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kumimoji="1"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kumimoji="1"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kumimoji="1"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en-US" altLang="ko-KR" sz="2000" dirty="0">
                  <a:solidFill>
                    <a:schemeClr val="tx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kumimoji="1"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kumimoji="1"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kumimoji="1"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sSubSup>
                        <m:sSubSupPr>
                          <m:ctrlPr>
                            <a:rPr kumimoji="1" lang="en-US" altLang="ko-KR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R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kumimoji="1" lang="en-US" altLang="ko-KR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func>
                        <m:funcPr>
                          <m:ctrlP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ko-KR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tanh</m:t>
                          </m:r>
                        </m:fName>
                        <m:e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kumimoji="1" lang="en-US" altLang="ko-KR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94FB42F-78A6-114B-B78A-B389DEE092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341" y="2484783"/>
                <a:ext cx="4360361" cy="3254481"/>
              </a:xfrm>
              <a:prstGeom prst="rect">
                <a:avLst/>
              </a:prstGeom>
              <a:blipFill>
                <a:blip r:embed="rId3"/>
                <a:stretch>
                  <a:fillRect l="-7246" t="-1089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3C48AE1E-D282-CA4A-B29A-DF12CCC99B02}"/>
              </a:ext>
            </a:extLst>
          </p:cNvPr>
          <p:cNvSpPr txBox="1"/>
          <p:nvPr/>
        </p:nvSpPr>
        <p:spPr>
          <a:xfrm>
            <a:off x="1307085" y="5739264"/>
            <a:ext cx="1661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rgbClr val="C00000"/>
                </a:solidFill>
              </a:rPr>
              <a:t>Weight matrix</a:t>
            </a:r>
            <a:endParaRPr kumimoji="1" lang="ko-KR" alt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169516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49248D4-0D8B-4E47-A945-71D5B0812D9E}"/>
              </a:ext>
            </a:extLst>
          </p:cNvPr>
          <p:cNvSpPr txBox="1"/>
          <p:nvPr/>
        </p:nvSpPr>
        <p:spPr>
          <a:xfrm>
            <a:off x="269341" y="244060"/>
            <a:ext cx="11626581" cy="6553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800" dirty="0"/>
              <a:t>Neural Machine Translation By Jointly Learning To Align And Translate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37FF1E-EED7-C842-9F07-6470229F7513}"/>
              </a:ext>
            </a:extLst>
          </p:cNvPr>
          <p:cNvSpPr txBox="1"/>
          <p:nvPr/>
        </p:nvSpPr>
        <p:spPr>
          <a:xfrm>
            <a:off x="164337" y="1233752"/>
            <a:ext cx="4683462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>
                <a:solidFill>
                  <a:schemeClr val="accent2"/>
                </a:solidFill>
              </a:rPr>
              <a:t>Attention Mechanism (alignment model)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D61D311-1579-C043-887E-48D6154D07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2200" y="2747198"/>
            <a:ext cx="8951495" cy="2039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54598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49248D4-0D8B-4E47-A945-71D5B0812D9E}"/>
              </a:ext>
            </a:extLst>
          </p:cNvPr>
          <p:cNvSpPr txBox="1"/>
          <p:nvPr/>
        </p:nvSpPr>
        <p:spPr>
          <a:xfrm>
            <a:off x="269341" y="244060"/>
            <a:ext cx="11626581" cy="6553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800" dirty="0"/>
              <a:t>Neural Machine Translation By Jointly Learning To Align And Translate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37FF1E-EED7-C842-9F07-6470229F7513}"/>
              </a:ext>
            </a:extLst>
          </p:cNvPr>
          <p:cNvSpPr txBox="1"/>
          <p:nvPr/>
        </p:nvSpPr>
        <p:spPr>
          <a:xfrm>
            <a:off x="164337" y="1233752"/>
            <a:ext cx="4683462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>
                <a:solidFill>
                  <a:schemeClr val="accent2"/>
                </a:solidFill>
              </a:rPr>
              <a:t>Attention Mechanism (alignment model)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D61D311-1579-C043-887E-48D6154D07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2200" y="2747198"/>
            <a:ext cx="8951495" cy="2039464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ADA59793-5018-8448-8D38-618635F5A40E}"/>
              </a:ext>
            </a:extLst>
          </p:cNvPr>
          <p:cNvSpPr/>
          <p:nvPr/>
        </p:nvSpPr>
        <p:spPr>
          <a:xfrm>
            <a:off x="1302200" y="2892287"/>
            <a:ext cx="3220104" cy="189437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D60DE6-A665-1E4D-8878-C6D5B6E4A678}"/>
              </a:ext>
            </a:extLst>
          </p:cNvPr>
          <p:cNvSpPr txBox="1"/>
          <p:nvPr/>
        </p:nvSpPr>
        <p:spPr>
          <a:xfrm>
            <a:off x="2398329" y="4816479"/>
            <a:ext cx="1027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rgbClr val="C00000"/>
                </a:solidFill>
              </a:rPr>
              <a:t>Encoder</a:t>
            </a:r>
            <a:endParaRPr kumimoji="1" lang="ko-KR" alt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512400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49248D4-0D8B-4E47-A945-71D5B0812D9E}"/>
              </a:ext>
            </a:extLst>
          </p:cNvPr>
          <p:cNvSpPr txBox="1"/>
          <p:nvPr/>
        </p:nvSpPr>
        <p:spPr>
          <a:xfrm>
            <a:off x="269341" y="244060"/>
            <a:ext cx="11626581" cy="6553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800" dirty="0"/>
              <a:t>Neural Machine Translation By Jointly Learning To Align And Translate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37FF1E-EED7-C842-9F07-6470229F7513}"/>
              </a:ext>
            </a:extLst>
          </p:cNvPr>
          <p:cNvSpPr txBox="1"/>
          <p:nvPr/>
        </p:nvSpPr>
        <p:spPr>
          <a:xfrm>
            <a:off x="164337" y="1233752"/>
            <a:ext cx="4683462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>
                <a:solidFill>
                  <a:schemeClr val="accent2"/>
                </a:solidFill>
              </a:rPr>
              <a:t>Attention Mechanism (alignment model)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D61D311-1579-C043-887E-48D6154D07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2200" y="2747198"/>
            <a:ext cx="8951495" cy="2039464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ADA59793-5018-8448-8D38-618635F5A40E}"/>
              </a:ext>
            </a:extLst>
          </p:cNvPr>
          <p:cNvSpPr/>
          <p:nvPr/>
        </p:nvSpPr>
        <p:spPr>
          <a:xfrm>
            <a:off x="1302200" y="2892287"/>
            <a:ext cx="3220104" cy="189437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D60DE6-A665-1E4D-8878-C6D5B6E4A678}"/>
              </a:ext>
            </a:extLst>
          </p:cNvPr>
          <p:cNvSpPr txBox="1"/>
          <p:nvPr/>
        </p:nvSpPr>
        <p:spPr>
          <a:xfrm>
            <a:off x="2398329" y="4816479"/>
            <a:ext cx="1027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rgbClr val="C00000"/>
                </a:solidFill>
              </a:rPr>
              <a:t>Encoder</a:t>
            </a:r>
            <a:endParaRPr kumimoji="1" lang="ko-KR" altLang="en-US" dirty="0">
              <a:solidFill>
                <a:srgbClr val="C0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653E32-9F11-5548-B547-A041C5622ABF}"/>
              </a:ext>
            </a:extLst>
          </p:cNvPr>
          <p:cNvSpPr txBox="1"/>
          <p:nvPr/>
        </p:nvSpPr>
        <p:spPr>
          <a:xfrm>
            <a:off x="5049079" y="4816479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rgbClr val="C00000"/>
                </a:solidFill>
              </a:rPr>
              <a:t>1</a:t>
            </a:r>
            <a:endParaRPr kumimoji="1" lang="ko-KR" alt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083175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49248D4-0D8B-4E47-A945-71D5B0812D9E}"/>
              </a:ext>
            </a:extLst>
          </p:cNvPr>
          <p:cNvSpPr txBox="1"/>
          <p:nvPr/>
        </p:nvSpPr>
        <p:spPr>
          <a:xfrm>
            <a:off x="269341" y="244060"/>
            <a:ext cx="11626581" cy="6553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800" dirty="0"/>
              <a:t>Neural Machine Translation By Jointly Learning To Align And Translate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37FF1E-EED7-C842-9F07-6470229F7513}"/>
              </a:ext>
            </a:extLst>
          </p:cNvPr>
          <p:cNvSpPr txBox="1"/>
          <p:nvPr/>
        </p:nvSpPr>
        <p:spPr>
          <a:xfrm>
            <a:off x="164337" y="1233752"/>
            <a:ext cx="4683462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>
                <a:solidFill>
                  <a:schemeClr val="accent2"/>
                </a:solidFill>
              </a:rPr>
              <a:t>Attention Mechanism (alignment model)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D61D311-1579-C043-887E-48D6154D07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2200" y="2747198"/>
            <a:ext cx="8951495" cy="2039464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ADA59793-5018-8448-8D38-618635F5A40E}"/>
              </a:ext>
            </a:extLst>
          </p:cNvPr>
          <p:cNvSpPr/>
          <p:nvPr/>
        </p:nvSpPr>
        <p:spPr>
          <a:xfrm>
            <a:off x="1302200" y="2892287"/>
            <a:ext cx="3220104" cy="189437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D60DE6-A665-1E4D-8878-C6D5B6E4A678}"/>
              </a:ext>
            </a:extLst>
          </p:cNvPr>
          <p:cNvSpPr txBox="1"/>
          <p:nvPr/>
        </p:nvSpPr>
        <p:spPr>
          <a:xfrm>
            <a:off x="2398329" y="4816479"/>
            <a:ext cx="1027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rgbClr val="C00000"/>
                </a:solidFill>
              </a:rPr>
              <a:t>Encoder</a:t>
            </a:r>
            <a:endParaRPr kumimoji="1" lang="ko-KR" altLang="en-US" dirty="0">
              <a:solidFill>
                <a:srgbClr val="C0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653E32-9F11-5548-B547-A041C5622ABF}"/>
              </a:ext>
            </a:extLst>
          </p:cNvPr>
          <p:cNvSpPr txBox="1"/>
          <p:nvPr/>
        </p:nvSpPr>
        <p:spPr>
          <a:xfrm>
            <a:off x="5049079" y="4816479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rgbClr val="C00000"/>
                </a:solidFill>
              </a:rPr>
              <a:t>1</a:t>
            </a:r>
            <a:endParaRPr kumimoji="1" lang="ko-KR" altLang="en-US" dirty="0">
              <a:solidFill>
                <a:srgbClr val="C0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EEFCA2-7CCC-394F-936B-A73134F8F568}"/>
              </a:ext>
            </a:extLst>
          </p:cNvPr>
          <p:cNvSpPr txBox="1"/>
          <p:nvPr/>
        </p:nvSpPr>
        <p:spPr>
          <a:xfrm>
            <a:off x="6195392" y="4816479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rgbClr val="C00000"/>
                </a:solidFill>
              </a:rPr>
              <a:t>2</a:t>
            </a:r>
            <a:endParaRPr kumimoji="1" lang="ko-KR" alt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763792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49248D4-0D8B-4E47-A945-71D5B0812D9E}"/>
              </a:ext>
            </a:extLst>
          </p:cNvPr>
          <p:cNvSpPr txBox="1"/>
          <p:nvPr/>
        </p:nvSpPr>
        <p:spPr>
          <a:xfrm>
            <a:off x="269341" y="244060"/>
            <a:ext cx="11626581" cy="6553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800" dirty="0"/>
              <a:t>Neural Machine Translation By Jointly Learning To Align And Translate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37FF1E-EED7-C842-9F07-6470229F7513}"/>
              </a:ext>
            </a:extLst>
          </p:cNvPr>
          <p:cNvSpPr txBox="1"/>
          <p:nvPr/>
        </p:nvSpPr>
        <p:spPr>
          <a:xfrm>
            <a:off x="164337" y="1233752"/>
            <a:ext cx="4683462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>
                <a:solidFill>
                  <a:schemeClr val="accent2"/>
                </a:solidFill>
              </a:rPr>
              <a:t>Attention Mechanism (alignment model)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D61D311-1579-C043-887E-48D6154D07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2200" y="2747198"/>
            <a:ext cx="8951495" cy="2039464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ADA59793-5018-8448-8D38-618635F5A40E}"/>
              </a:ext>
            </a:extLst>
          </p:cNvPr>
          <p:cNvSpPr/>
          <p:nvPr/>
        </p:nvSpPr>
        <p:spPr>
          <a:xfrm>
            <a:off x="1302200" y="2892287"/>
            <a:ext cx="3220104" cy="189437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D60DE6-A665-1E4D-8878-C6D5B6E4A678}"/>
              </a:ext>
            </a:extLst>
          </p:cNvPr>
          <p:cNvSpPr txBox="1"/>
          <p:nvPr/>
        </p:nvSpPr>
        <p:spPr>
          <a:xfrm>
            <a:off x="2398329" y="4816479"/>
            <a:ext cx="1027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rgbClr val="C00000"/>
                </a:solidFill>
              </a:rPr>
              <a:t>Encoder</a:t>
            </a:r>
            <a:endParaRPr kumimoji="1" lang="ko-KR" altLang="en-US" dirty="0">
              <a:solidFill>
                <a:srgbClr val="C0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653E32-9F11-5548-B547-A041C5622ABF}"/>
              </a:ext>
            </a:extLst>
          </p:cNvPr>
          <p:cNvSpPr txBox="1"/>
          <p:nvPr/>
        </p:nvSpPr>
        <p:spPr>
          <a:xfrm>
            <a:off x="5049079" y="4816479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rgbClr val="C00000"/>
                </a:solidFill>
              </a:rPr>
              <a:t>1</a:t>
            </a:r>
            <a:endParaRPr kumimoji="1" lang="ko-KR" altLang="en-US" dirty="0">
              <a:solidFill>
                <a:srgbClr val="C0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EEFCA2-7CCC-394F-936B-A73134F8F568}"/>
              </a:ext>
            </a:extLst>
          </p:cNvPr>
          <p:cNvSpPr txBox="1"/>
          <p:nvPr/>
        </p:nvSpPr>
        <p:spPr>
          <a:xfrm>
            <a:off x="6195392" y="4816479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rgbClr val="C00000"/>
                </a:solidFill>
              </a:rPr>
              <a:t>2</a:t>
            </a:r>
            <a:endParaRPr kumimoji="1" lang="ko-KR" altLang="en-US" dirty="0">
              <a:solidFill>
                <a:srgbClr val="C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5D14F3A-5E5E-D44D-9185-1BDE3C0F4572}"/>
              </a:ext>
            </a:extLst>
          </p:cNvPr>
          <p:cNvSpPr txBox="1"/>
          <p:nvPr/>
        </p:nvSpPr>
        <p:spPr>
          <a:xfrm>
            <a:off x="7341705" y="480654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rgbClr val="C00000"/>
                </a:solidFill>
              </a:rPr>
              <a:t>3</a:t>
            </a:r>
            <a:endParaRPr kumimoji="1" lang="ko-KR" alt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623726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49248D4-0D8B-4E47-A945-71D5B0812D9E}"/>
              </a:ext>
            </a:extLst>
          </p:cNvPr>
          <p:cNvSpPr txBox="1"/>
          <p:nvPr/>
        </p:nvSpPr>
        <p:spPr>
          <a:xfrm>
            <a:off x="269341" y="244060"/>
            <a:ext cx="11626581" cy="6553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800" dirty="0"/>
              <a:t>Neural Machine Translation By Jointly Learning To Align And Translate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37FF1E-EED7-C842-9F07-6470229F7513}"/>
              </a:ext>
            </a:extLst>
          </p:cNvPr>
          <p:cNvSpPr txBox="1"/>
          <p:nvPr/>
        </p:nvSpPr>
        <p:spPr>
          <a:xfrm>
            <a:off x="164337" y="1233752"/>
            <a:ext cx="4683462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>
                <a:solidFill>
                  <a:schemeClr val="accent2"/>
                </a:solidFill>
              </a:rPr>
              <a:t>Attention Mechanism (alignment model)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D61D311-1579-C043-887E-48D6154D07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2200" y="2747198"/>
            <a:ext cx="8951495" cy="2039464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ADA59793-5018-8448-8D38-618635F5A40E}"/>
              </a:ext>
            </a:extLst>
          </p:cNvPr>
          <p:cNvSpPr/>
          <p:nvPr/>
        </p:nvSpPr>
        <p:spPr>
          <a:xfrm>
            <a:off x="1302200" y="2892287"/>
            <a:ext cx="3220104" cy="189437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D60DE6-A665-1E4D-8878-C6D5B6E4A678}"/>
              </a:ext>
            </a:extLst>
          </p:cNvPr>
          <p:cNvSpPr txBox="1"/>
          <p:nvPr/>
        </p:nvSpPr>
        <p:spPr>
          <a:xfrm>
            <a:off x="2398329" y="4816479"/>
            <a:ext cx="1027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rgbClr val="C00000"/>
                </a:solidFill>
              </a:rPr>
              <a:t>Encoder</a:t>
            </a:r>
            <a:endParaRPr kumimoji="1" lang="ko-KR" altLang="en-US" dirty="0">
              <a:solidFill>
                <a:srgbClr val="C0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653E32-9F11-5548-B547-A041C5622ABF}"/>
              </a:ext>
            </a:extLst>
          </p:cNvPr>
          <p:cNvSpPr txBox="1"/>
          <p:nvPr/>
        </p:nvSpPr>
        <p:spPr>
          <a:xfrm>
            <a:off x="5049079" y="4816479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rgbClr val="C00000"/>
                </a:solidFill>
              </a:rPr>
              <a:t>1</a:t>
            </a:r>
            <a:endParaRPr kumimoji="1" lang="ko-KR" altLang="en-US" dirty="0">
              <a:solidFill>
                <a:srgbClr val="C0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EEFCA2-7CCC-394F-936B-A73134F8F568}"/>
              </a:ext>
            </a:extLst>
          </p:cNvPr>
          <p:cNvSpPr txBox="1"/>
          <p:nvPr/>
        </p:nvSpPr>
        <p:spPr>
          <a:xfrm>
            <a:off x="6195392" y="4816479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rgbClr val="C00000"/>
                </a:solidFill>
              </a:rPr>
              <a:t>2</a:t>
            </a:r>
            <a:endParaRPr kumimoji="1" lang="ko-KR" altLang="en-US" dirty="0">
              <a:solidFill>
                <a:srgbClr val="C0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7F6B92-AE99-F54C-A5BF-E76080D6E2E7}"/>
              </a:ext>
            </a:extLst>
          </p:cNvPr>
          <p:cNvSpPr txBox="1"/>
          <p:nvPr/>
        </p:nvSpPr>
        <p:spPr>
          <a:xfrm>
            <a:off x="7341705" y="480654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rgbClr val="C00000"/>
                </a:solidFill>
              </a:rPr>
              <a:t>3</a:t>
            </a:r>
            <a:endParaRPr kumimoji="1" lang="ko-KR" altLang="en-US" dirty="0">
              <a:solidFill>
                <a:srgbClr val="C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ECE99A6-FB33-A548-A40C-FA39872ED5FB}"/>
              </a:ext>
            </a:extLst>
          </p:cNvPr>
          <p:cNvSpPr txBox="1"/>
          <p:nvPr/>
        </p:nvSpPr>
        <p:spPr>
          <a:xfrm>
            <a:off x="8488018" y="480654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rgbClr val="C00000"/>
                </a:solidFill>
              </a:rPr>
              <a:t>4</a:t>
            </a:r>
            <a:endParaRPr kumimoji="1" lang="ko-KR" alt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703702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49248D4-0D8B-4E47-A945-71D5B0812D9E}"/>
              </a:ext>
            </a:extLst>
          </p:cNvPr>
          <p:cNvSpPr txBox="1"/>
          <p:nvPr/>
        </p:nvSpPr>
        <p:spPr>
          <a:xfrm>
            <a:off x="269341" y="244060"/>
            <a:ext cx="11626581" cy="6553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800" dirty="0"/>
              <a:t>Neural Machine Translation By Jointly Learning To Align And Translate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37FF1E-EED7-C842-9F07-6470229F7513}"/>
              </a:ext>
            </a:extLst>
          </p:cNvPr>
          <p:cNvSpPr txBox="1"/>
          <p:nvPr/>
        </p:nvSpPr>
        <p:spPr>
          <a:xfrm>
            <a:off x="164337" y="1233752"/>
            <a:ext cx="4683462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>
                <a:solidFill>
                  <a:schemeClr val="accent2"/>
                </a:solidFill>
              </a:rPr>
              <a:t>Attention Mechanism (alignment model)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D61D311-1579-C043-887E-48D6154D07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2200" y="2747198"/>
            <a:ext cx="8951495" cy="2039464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ADA59793-5018-8448-8D38-618635F5A40E}"/>
              </a:ext>
            </a:extLst>
          </p:cNvPr>
          <p:cNvSpPr/>
          <p:nvPr/>
        </p:nvSpPr>
        <p:spPr>
          <a:xfrm>
            <a:off x="1302200" y="2892287"/>
            <a:ext cx="3220104" cy="189437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D60DE6-A665-1E4D-8878-C6D5B6E4A678}"/>
              </a:ext>
            </a:extLst>
          </p:cNvPr>
          <p:cNvSpPr txBox="1"/>
          <p:nvPr/>
        </p:nvSpPr>
        <p:spPr>
          <a:xfrm>
            <a:off x="2398329" y="4816479"/>
            <a:ext cx="1027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rgbClr val="C00000"/>
                </a:solidFill>
              </a:rPr>
              <a:t>Encoder</a:t>
            </a:r>
            <a:endParaRPr kumimoji="1" lang="ko-KR" altLang="en-US" dirty="0">
              <a:solidFill>
                <a:srgbClr val="C0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653E32-9F11-5548-B547-A041C5622ABF}"/>
              </a:ext>
            </a:extLst>
          </p:cNvPr>
          <p:cNvSpPr txBox="1"/>
          <p:nvPr/>
        </p:nvSpPr>
        <p:spPr>
          <a:xfrm>
            <a:off x="5049079" y="4816479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rgbClr val="C00000"/>
                </a:solidFill>
              </a:rPr>
              <a:t>1</a:t>
            </a:r>
            <a:endParaRPr kumimoji="1" lang="ko-KR" altLang="en-US" dirty="0">
              <a:solidFill>
                <a:srgbClr val="C0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EEFCA2-7CCC-394F-936B-A73134F8F568}"/>
              </a:ext>
            </a:extLst>
          </p:cNvPr>
          <p:cNvSpPr txBox="1"/>
          <p:nvPr/>
        </p:nvSpPr>
        <p:spPr>
          <a:xfrm>
            <a:off x="6195392" y="4816479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rgbClr val="C00000"/>
                </a:solidFill>
              </a:rPr>
              <a:t>2</a:t>
            </a:r>
            <a:endParaRPr kumimoji="1" lang="ko-KR" altLang="en-US" dirty="0">
              <a:solidFill>
                <a:srgbClr val="C0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7F6B92-AE99-F54C-A5BF-E76080D6E2E7}"/>
              </a:ext>
            </a:extLst>
          </p:cNvPr>
          <p:cNvSpPr txBox="1"/>
          <p:nvPr/>
        </p:nvSpPr>
        <p:spPr>
          <a:xfrm>
            <a:off x="7341705" y="480654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rgbClr val="C00000"/>
                </a:solidFill>
              </a:rPr>
              <a:t>3</a:t>
            </a:r>
            <a:endParaRPr kumimoji="1" lang="ko-KR" altLang="en-US" dirty="0">
              <a:solidFill>
                <a:srgbClr val="C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ECE99A6-FB33-A548-A40C-FA39872ED5FB}"/>
              </a:ext>
            </a:extLst>
          </p:cNvPr>
          <p:cNvSpPr txBox="1"/>
          <p:nvPr/>
        </p:nvSpPr>
        <p:spPr>
          <a:xfrm>
            <a:off x="8488018" y="480654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rgbClr val="C00000"/>
                </a:solidFill>
              </a:rPr>
              <a:t>4</a:t>
            </a:r>
            <a:endParaRPr kumimoji="1" lang="ko-KR" altLang="en-US" dirty="0">
              <a:solidFill>
                <a:srgbClr val="C0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A000EE8-8179-3246-B148-5C1A90381872}"/>
              </a:ext>
            </a:extLst>
          </p:cNvPr>
          <p:cNvSpPr txBox="1"/>
          <p:nvPr/>
        </p:nvSpPr>
        <p:spPr>
          <a:xfrm>
            <a:off x="9634331" y="480654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rgbClr val="C00000"/>
                </a:solidFill>
              </a:rPr>
              <a:t>5</a:t>
            </a:r>
            <a:endParaRPr kumimoji="1" lang="ko-KR" alt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738911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49248D4-0D8B-4E47-A945-71D5B0812D9E}"/>
              </a:ext>
            </a:extLst>
          </p:cNvPr>
          <p:cNvSpPr txBox="1"/>
          <p:nvPr/>
        </p:nvSpPr>
        <p:spPr>
          <a:xfrm>
            <a:off x="269341" y="244060"/>
            <a:ext cx="11626581" cy="6553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800" dirty="0"/>
              <a:t>Neural Machine Translation By Jointly Learning To Align And Translate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37FF1E-EED7-C842-9F07-6470229F7513}"/>
              </a:ext>
            </a:extLst>
          </p:cNvPr>
          <p:cNvSpPr txBox="1"/>
          <p:nvPr/>
        </p:nvSpPr>
        <p:spPr>
          <a:xfrm>
            <a:off x="164337" y="1233752"/>
            <a:ext cx="4683462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>
                <a:solidFill>
                  <a:schemeClr val="accent2"/>
                </a:solidFill>
              </a:rPr>
              <a:t>Attention Mechanism (alignment model)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D61D311-1579-C043-887E-48D6154D07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2200" y="2747198"/>
            <a:ext cx="8951495" cy="2039464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ADA59793-5018-8448-8D38-618635F5A40E}"/>
              </a:ext>
            </a:extLst>
          </p:cNvPr>
          <p:cNvSpPr/>
          <p:nvPr/>
        </p:nvSpPr>
        <p:spPr>
          <a:xfrm>
            <a:off x="1302200" y="2892287"/>
            <a:ext cx="3220104" cy="189437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D60DE6-A665-1E4D-8878-C6D5B6E4A678}"/>
              </a:ext>
            </a:extLst>
          </p:cNvPr>
          <p:cNvSpPr txBox="1"/>
          <p:nvPr/>
        </p:nvSpPr>
        <p:spPr>
          <a:xfrm>
            <a:off x="2398329" y="4816479"/>
            <a:ext cx="1027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rgbClr val="C00000"/>
                </a:solidFill>
              </a:rPr>
              <a:t>Encoder</a:t>
            </a:r>
            <a:endParaRPr kumimoji="1" lang="ko-KR" altLang="en-US" dirty="0">
              <a:solidFill>
                <a:srgbClr val="C0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653E32-9F11-5548-B547-A041C5622ABF}"/>
              </a:ext>
            </a:extLst>
          </p:cNvPr>
          <p:cNvSpPr txBox="1"/>
          <p:nvPr/>
        </p:nvSpPr>
        <p:spPr>
          <a:xfrm>
            <a:off x="5049079" y="4816479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rgbClr val="C00000"/>
                </a:solidFill>
              </a:rPr>
              <a:t>1</a:t>
            </a:r>
            <a:endParaRPr kumimoji="1" lang="ko-KR" altLang="en-US" dirty="0">
              <a:solidFill>
                <a:srgbClr val="C0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EEFCA2-7CCC-394F-936B-A73134F8F568}"/>
              </a:ext>
            </a:extLst>
          </p:cNvPr>
          <p:cNvSpPr txBox="1"/>
          <p:nvPr/>
        </p:nvSpPr>
        <p:spPr>
          <a:xfrm>
            <a:off x="6195392" y="4816479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rgbClr val="C00000"/>
                </a:solidFill>
              </a:rPr>
              <a:t>2</a:t>
            </a:r>
            <a:endParaRPr kumimoji="1" lang="ko-KR" altLang="en-US" dirty="0">
              <a:solidFill>
                <a:srgbClr val="C0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7F6B92-AE99-F54C-A5BF-E76080D6E2E7}"/>
              </a:ext>
            </a:extLst>
          </p:cNvPr>
          <p:cNvSpPr txBox="1"/>
          <p:nvPr/>
        </p:nvSpPr>
        <p:spPr>
          <a:xfrm>
            <a:off x="7341705" y="480654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rgbClr val="C00000"/>
                </a:solidFill>
              </a:rPr>
              <a:t>3</a:t>
            </a:r>
            <a:endParaRPr kumimoji="1" lang="ko-KR" altLang="en-US" dirty="0">
              <a:solidFill>
                <a:srgbClr val="C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ECE99A6-FB33-A548-A40C-FA39872ED5FB}"/>
              </a:ext>
            </a:extLst>
          </p:cNvPr>
          <p:cNvSpPr txBox="1"/>
          <p:nvPr/>
        </p:nvSpPr>
        <p:spPr>
          <a:xfrm>
            <a:off x="8488018" y="480654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rgbClr val="C00000"/>
                </a:solidFill>
              </a:rPr>
              <a:t>4</a:t>
            </a:r>
            <a:endParaRPr kumimoji="1" lang="ko-KR" altLang="en-US" dirty="0">
              <a:solidFill>
                <a:srgbClr val="C0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A000EE8-8179-3246-B148-5C1A90381872}"/>
              </a:ext>
            </a:extLst>
          </p:cNvPr>
          <p:cNvSpPr txBox="1"/>
          <p:nvPr/>
        </p:nvSpPr>
        <p:spPr>
          <a:xfrm>
            <a:off x="9634331" y="480654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rgbClr val="C00000"/>
                </a:solidFill>
              </a:rPr>
              <a:t>5</a:t>
            </a:r>
            <a:endParaRPr kumimoji="1" lang="ko-KR" altLang="en-US" dirty="0">
              <a:solidFill>
                <a:srgbClr val="C00000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E72249D-1D62-5249-89F8-EC3CB1F1B11A}"/>
              </a:ext>
            </a:extLst>
          </p:cNvPr>
          <p:cNvSpPr/>
          <p:nvPr/>
        </p:nvSpPr>
        <p:spPr>
          <a:xfrm>
            <a:off x="8034157" y="2717381"/>
            <a:ext cx="1219026" cy="2659689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572504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632846A-BA24-B34F-80C2-C1F705BABB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341" y="1410679"/>
            <a:ext cx="5965958" cy="1671187"/>
          </a:xfrm>
          <a:prstGeom prst="rect">
            <a:avLst/>
          </a:prstGeom>
        </p:spPr>
      </p:pic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C6254752-DD29-CE49-9C1D-0C96CB32DCC5}"/>
              </a:ext>
            </a:extLst>
          </p:cNvPr>
          <p:cNvCxnSpPr>
            <a:cxnSpLocks/>
          </p:cNvCxnSpPr>
          <p:nvPr/>
        </p:nvCxnSpPr>
        <p:spPr>
          <a:xfrm>
            <a:off x="664452" y="2196948"/>
            <a:ext cx="1469148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FDCC4C6-73D4-2E41-A854-92BAF174D2AC}"/>
              </a:ext>
            </a:extLst>
          </p:cNvPr>
          <p:cNvSpPr txBox="1"/>
          <p:nvPr/>
        </p:nvSpPr>
        <p:spPr>
          <a:xfrm>
            <a:off x="4018572" y="3776135"/>
            <a:ext cx="41548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 dirty="0"/>
              <a:t>주어진 목적에 맞는 </a:t>
            </a:r>
            <a:r>
              <a:rPr kumimoji="1" lang="en-US" altLang="ko-KR" sz="2000" dirty="0"/>
              <a:t>Source</a:t>
            </a:r>
            <a:r>
              <a:rPr kumimoji="1" lang="ko-KR" altLang="en-US" sz="2000" dirty="0"/>
              <a:t>에 집중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323F05-EB94-D14F-83A7-63EFCB3328E3}"/>
              </a:ext>
            </a:extLst>
          </p:cNvPr>
          <p:cNvSpPr txBox="1"/>
          <p:nvPr/>
        </p:nvSpPr>
        <p:spPr>
          <a:xfrm>
            <a:off x="269341" y="545812"/>
            <a:ext cx="50321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What is Attention Mechanism</a:t>
            </a:r>
          </a:p>
        </p:txBody>
      </p:sp>
    </p:spTree>
    <p:extLst>
      <p:ext uri="{BB962C8B-B14F-4D97-AF65-F5344CB8AC3E}">
        <p14:creationId xmlns:p14="http://schemas.microsoft.com/office/powerpoint/2010/main" val="423679553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49248D4-0D8B-4E47-A945-71D5B0812D9E}"/>
              </a:ext>
            </a:extLst>
          </p:cNvPr>
          <p:cNvSpPr txBox="1"/>
          <p:nvPr/>
        </p:nvSpPr>
        <p:spPr>
          <a:xfrm>
            <a:off x="269341" y="244060"/>
            <a:ext cx="11626581" cy="6553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800" dirty="0"/>
              <a:t>Neural Machine Translation By Jointly Learning To Align And Translate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37FF1E-EED7-C842-9F07-6470229F7513}"/>
              </a:ext>
            </a:extLst>
          </p:cNvPr>
          <p:cNvSpPr txBox="1"/>
          <p:nvPr/>
        </p:nvSpPr>
        <p:spPr>
          <a:xfrm>
            <a:off x="164337" y="1233752"/>
            <a:ext cx="4683462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>
                <a:solidFill>
                  <a:schemeClr val="accent2"/>
                </a:solidFill>
              </a:rPr>
              <a:t>Attention Mechanism (alignment model)</a:t>
            </a:r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5A1AFD52-EF43-F340-BFAD-4F69EE7DD3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0774" y="2214476"/>
            <a:ext cx="7113105" cy="3872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43990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94B55AB-9E66-5C45-B3DE-187AD6A9E35B}"/>
              </a:ext>
            </a:extLst>
          </p:cNvPr>
          <p:cNvSpPr txBox="1"/>
          <p:nvPr/>
        </p:nvSpPr>
        <p:spPr>
          <a:xfrm>
            <a:off x="3108643" y="3136612"/>
            <a:ext cx="59747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b="1" dirty="0"/>
              <a:t>Various Attention Mechanism</a:t>
            </a:r>
          </a:p>
        </p:txBody>
      </p:sp>
    </p:spTree>
    <p:extLst>
      <p:ext uri="{BB962C8B-B14F-4D97-AF65-F5344CB8AC3E}">
        <p14:creationId xmlns:p14="http://schemas.microsoft.com/office/powerpoint/2010/main" val="198205657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49802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Various Attention Mechanism</a:t>
            </a:r>
          </a:p>
        </p:txBody>
      </p:sp>
    </p:spTree>
    <p:extLst>
      <p:ext uri="{BB962C8B-B14F-4D97-AF65-F5344CB8AC3E}">
        <p14:creationId xmlns:p14="http://schemas.microsoft.com/office/powerpoint/2010/main" val="278589564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49802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Various Attention Mechanism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0741DA3-5D95-7B42-B7A3-5260B3CE0E8D}"/>
                  </a:ext>
                </a:extLst>
              </p:cNvPr>
              <p:cNvSpPr txBox="1"/>
              <p:nvPr/>
            </p:nvSpPr>
            <p:spPr>
              <a:xfrm>
                <a:off x="368732" y="2055932"/>
                <a:ext cx="2486450" cy="27461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1" lang="en-US" altLang="ko-KR" sz="2000" b="0" dirty="0">
                  <a:solidFill>
                    <a:schemeClr val="tx1"/>
                  </a:solidFill>
                </a:endParaRPr>
              </a:p>
              <a:p>
                <a:endParaRPr kumimoji="1" lang="en-US" altLang="ko-KR" sz="200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𝑡𝑗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kumimoji="1" lang="en-US" altLang="ko-KR" sz="2000" b="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kumimoji="1"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kumimoji="1" lang="en-US" altLang="ko-KR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⁡(</m:t>
                          </m:r>
                          <m:sSub>
                            <m:sSubPr>
                              <m:ctrlP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nary>
                            <m:naryPr>
                              <m:chr m:val="∑"/>
                              <m:ctrlP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ko-KR" sz="20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kumimoji="1" lang="en-US" altLang="ko-KR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kumimoji="1" lang="en-US" altLang="ko-KR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𝑖𝑘</m:t>
                                  </m:r>
                                </m:sub>
                              </m:sSub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kumimoji="1" lang="en-US" altLang="ko-KR" sz="2000" dirty="0">
                  <a:solidFill>
                    <a:schemeClr val="tx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kumimoji="1"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R" sz="2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kumimoji="1"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kumimoji="1"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kumimoji="1"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en-US" altLang="ko-KR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0741DA3-5D95-7B42-B7A3-5260B3CE0E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732" y="2055932"/>
                <a:ext cx="2486450" cy="2746136"/>
              </a:xfrm>
              <a:prstGeom prst="rect">
                <a:avLst/>
              </a:prstGeom>
              <a:blipFill>
                <a:blip r:embed="rId2"/>
                <a:stretch>
                  <a:fillRect l="-13198" t="-12903" b="-967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6656939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49802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Various Attention Mechanism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0741DA3-5D95-7B42-B7A3-5260B3CE0E8D}"/>
                  </a:ext>
                </a:extLst>
              </p:cNvPr>
              <p:cNvSpPr txBox="1"/>
              <p:nvPr/>
            </p:nvSpPr>
            <p:spPr>
              <a:xfrm>
                <a:off x="368732" y="2055932"/>
                <a:ext cx="2486450" cy="27461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1" lang="en-US" altLang="ko-KR" sz="2000" b="0" dirty="0">
                  <a:solidFill>
                    <a:schemeClr val="tx1"/>
                  </a:solidFill>
                </a:endParaRPr>
              </a:p>
              <a:p>
                <a:endParaRPr kumimoji="1" lang="en-US" altLang="ko-KR" sz="200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𝑡𝑗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kumimoji="1" lang="en-US" altLang="ko-KR" sz="2000" b="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kumimoji="1"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kumimoji="1" lang="en-US" altLang="ko-KR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⁡(</m:t>
                          </m:r>
                          <m:sSub>
                            <m:sSubPr>
                              <m:ctrlP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nary>
                            <m:naryPr>
                              <m:chr m:val="∑"/>
                              <m:ctrlP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ko-KR" sz="20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kumimoji="1" lang="en-US" altLang="ko-KR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kumimoji="1" lang="en-US" altLang="ko-KR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𝑖𝑘</m:t>
                                  </m:r>
                                </m:sub>
                              </m:sSub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kumimoji="1" lang="en-US" altLang="ko-KR" sz="2000" dirty="0">
                  <a:solidFill>
                    <a:schemeClr val="tx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kumimoji="1"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R" sz="2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kumimoji="1"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kumimoji="1"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kumimoji="1"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en-US" altLang="ko-KR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0741DA3-5D95-7B42-B7A3-5260B3CE0E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732" y="2055932"/>
                <a:ext cx="2486450" cy="2746136"/>
              </a:xfrm>
              <a:prstGeom prst="rect">
                <a:avLst/>
              </a:prstGeom>
              <a:blipFill>
                <a:blip r:embed="rId2"/>
                <a:stretch>
                  <a:fillRect l="-13198" t="-12903" b="-967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2E82E930-39A6-0646-893C-1EB001C6492D}"/>
                  </a:ext>
                </a:extLst>
              </p:cNvPr>
              <p:cNvSpPr/>
              <p:nvPr/>
            </p:nvSpPr>
            <p:spPr>
              <a:xfrm>
                <a:off x="5408730" y="2504800"/>
                <a:ext cx="4352282" cy="43120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2000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kumimoji="1" lang="en-US" altLang="ko-KR" sz="200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kumimoji="1" lang="en-US" altLang="ko-KR" sz="2000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kumimoji="1" lang="en-US" altLang="ko-KR" sz="2000" i="1">
                          <a:latin typeface="Cambria Math" panose="02040503050406030204" pitchFamily="18" charset="0"/>
                        </a:rPr>
                        <m:t>)=</m:t>
                      </m:r>
                      <m:sSubSup>
                        <m:sSubSupPr>
                          <m:ctrlP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func>
                        <m:funcPr>
                          <m:ctrlP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ko-KR" sz="2000">
                              <a:latin typeface="Cambria Math" panose="02040503050406030204" pitchFamily="18" charset="0"/>
                            </a:rPr>
                            <m:t>tanh</m:t>
                          </m:r>
                        </m:fName>
                        <m:e>
                          <m: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ko-KR" altLang="en-US" sz="2000" dirty="0"/>
              </a:p>
            </p:txBody>
          </p:sp>
        </mc:Choice>
        <mc:Fallback xmlns="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2E82E930-39A6-0646-893C-1EB001C649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8730" y="2504800"/>
                <a:ext cx="4352282" cy="431208"/>
              </a:xfrm>
              <a:prstGeom prst="rect">
                <a:avLst/>
              </a:prstGeom>
              <a:blipFill>
                <a:blip r:embed="rId3"/>
                <a:stretch>
                  <a:fillRect b="-857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2132304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49802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Various Attention Mechanism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0741DA3-5D95-7B42-B7A3-5260B3CE0E8D}"/>
                  </a:ext>
                </a:extLst>
              </p:cNvPr>
              <p:cNvSpPr txBox="1"/>
              <p:nvPr/>
            </p:nvSpPr>
            <p:spPr>
              <a:xfrm>
                <a:off x="368732" y="2055932"/>
                <a:ext cx="2486450" cy="27461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1" lang="en-US" altLang="ko-KR" sz="2000" b="0" dirty="0">
                  <a:solidFill>
                    <a:schemeClr val="tx1"/>
                  </a:solidFill>
                </a:endParaRPr>
              </a:p>
              <a:p>
                <a:endParaRPr kumimoji="1" lang="en-US" altLang="ko-KR" sz="200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𝑡𝑗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kumimoji="1" lang="en-US" altLang="ko-KR" sz="2000" b="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kumimoji="1"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kumimoji="1" lang="en-US" altLang="ko-KR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⁡(</m:t>
                          </m:r>
                          <m:sSub>
                            <m:sSubPr>
                              <m:ctrlP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nary>
                            <m:naryPr>
                              <m:chr m:val="∑"/>
                              <m:ctrlP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ko-KR" sz="20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kumimoji="1" lang="en-US" altLang="ko-KR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kumimoji="1" lang="en-US" altLang="ko-KR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𝑖𝑘</m:t>
                                  </m:r>
                                </m:sub>
                              </m:sSub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kumimoji="1" lang="en-US" altLang="ko-KR" sz="2000" dirty="0">
                  <a:solidFill>
                    <a:schemeClr val="tx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kumimoji="1"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R" sz="2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kumimoji="1"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kumimoji="1"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kumimoji="1"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en-US" altLang="ko-KR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0741DA3-5D95-7B42-B7A3-5260B3CE0E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732" y="2055932"/>
                <a:ext cx="2486450" cy="2746136"/>
              </a:xfrm>
              <a:prstGeom prst="rect">
                <a:avLst/>
              </a:prstGeom>
              <a:blipFill>
                <a:blip r:embed="rId2"/>
                <a:stretch>
                  <a:fillRect l="-13198" t="-12903" b="-967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2E82E930-39A6-0646-893C-1EB001C6492D}"/>
                  </a:ext>
                </a:extLst>
              </p:cNvPr>
              <p:cNvSpPr/>
              <p:nvPr/>
            </p:nvSpPr>
            <p:spPr>
              <a:xfrm>
                <a:off x="5408730" y="2504800"/>
                <a:ext cx="4352282" cy="43120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2000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kumimoji="1" lang="en-US" altLang="ko-KR" sz="200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kumimoji="1" lang="en-US" altLang="ko-KR" sz="2000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kumimoji="1" lang="en-US" altLang="ko-KR" sz="2000" i="1">
                          <a:latin typeface="Cambria Math" panose="02040503050406030204" pitchFamily="18" charset="0"/>
                        </a:rPr>
                        <m:t>)=</m:t>
                      </m:r>
                      <m:sSubSup>
                        <m:sSubSupPr>
                          <m:ctrlP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func>
                        <m:funcPr>
                          <m:ctrlP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ko-KR" sz="2000">
                              <a:latin typeface="Cambria Math" panose="02040503050406030204" pitchFamily="18" charset="0"/>
                            </a:rPr>
                            <m:t>tanh</m:t>
                          </m:r>
                        </m:fName>
                        <m:e>
                          <m: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ko-KR" altLang="en-US" sz="2000" dirty="0"/>
              </a:p>
            </p:txBody>
          </p:sp>
        </mc:Choice>
        <mc:Fallback xmlns="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2E82E930-39A6-0646-893C-1EB001C649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8730" y="2504800"/>
                <a:ext cx="4352282" cy="431208"/>
              </a:xfrm>
              <a:prstGeom prst="rect">
                <a:avLst/>
              </a:prstGeom>
              <a:blipFill>
                <a:blip r:embed="rId3"/>
                <a:stretch>
                  <a:fillRect b="-857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232EDBCC-AEA5-B744-836A-D4D1B374FA43}"/>
              </a:ext>
            </a:extLst>
          </p:cNvPr>
          <p:cNvSpPr txBox="1"/>
          <p:nvPr/>
        </p:nvSpPr>
        <p:spPr>
          <a:xfrm>
            <a:off x="6537276" y="1871266"/>
            <a:ext cx="2217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2"/>
                </a:solidFill>
              </a:rPr>
              <a:t>Additive Attention</a:t>
            </a:r>
            <a:endParaRPr kumimoji="1" lang="ko-KR" altLang="en-US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215218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44E7E764-C65A-7F4C-BCE3-45436C4B54C1}"/>
                  </a:ext>
                </a:extLst>
              </p:cNvPr>
              <p:cNvSpPr/>
              <p:nvPr/>
            </p:nvSpPr>
            <p:spPr>
              <a:xfrm>
                <a:off x="5408730" y="2504800"/>
                <a:ext cx="4352282" cy="43120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2000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kumimoji="1" lang="en-US" altLang="ko-KR" sz="200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kumimoji="1" lang="en-US" altLang="ko-KR" sz="2000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kumimoji="1" lang="en-US" altLang="ko-KR" sz="2000" i="1">
                          <a:latin typeface="Cambria Math" panose="02040503050406030204" pitchFamily="18" charset="0"/>
                        </a:rPr>
                        <m:t>)=</m:t>
                      </m:r>
                      <m:sSubSup>
                        <m:sSubSupPr>
                          <m:ctrlP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func>
                        <m:funcPr>
                          <m:ctrlP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ko-KR" sz="2000">
                              <a:latin typeface="Cambria Math" panose="02040503050406030204" pitchFamily="18" charset="0"/>
                            </a:rPr>
                            <m:t>tanh</m:t>
                          </m:r>
                        </m:fName>
                        <m:e>
                          <m: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ko-KR" altLang="en-US" sz="2000" dirty="0"/>
              </a:p>
            </p:txBody>
          </p:sp>
        </mc:Choice>
        <mc:Fallback xmlns=""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44E7E764-C65A-7F4C-BCE3-45436C4B54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8730" y="2504800"/>
                <a:ext cx="4352282" cy="431208"/>
              </a:xfrm>
              <a:prstGeom prst="rect">
                <a:avLst/>
              </a:prstGeom>
              <a:blipFill>
                <a:blip r:embed="rId2"/>
                <a:stretch>
                  <a:fillRect b="-857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22BE2E96-C018-B346-A6E5-B3EAF8DDC44A}"/>
              </a:ext>
            </a:extLst>
          </p:cNvPr>
          <p:cNvSpPr txBox="1"/>
          <p:nvPr/>
        </p:nvSpPr>
        <p:spPr>
          <a:xfrm>
            <a:off x="6537276" y="1871266"/>
            <a:ext cx="2217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2"/>
                </a:solidFill>
              </a:rPr>
              <a:t>Additive Attention</a:t>
            </a:r>
            <a:endParaRPr kumimoji="1" lang="ko-KR" altLang="en-US" b="1" dirty="0">
              <a:solidFill>
                <a:schemeClr val="accent2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49802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Various Attention Mechanism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0741DA3-5D95-7B42-B7A3-5260B3CE0E8D}"/>
                  </a:ext>
                </a:extLst>
              </p:cNvPr>
              <p:cNvSpPr txBox="1"/>
              <p:nvPr/>
            </p:nvSpPr>
            <p:spPr>
              <a:xfrm>
                <a:off x="368732" y="2055932"/>
                <a:ext cx="2486450" cy="27461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1" lang="en-US" altLang="ko-KR" sz="2000" b="0" dirty="0">
                  <a:solidFill>
                    <a:schemeClr val="tx1"/>
                  </a:solidFill>
                </a:endParaRPr>
              </a:p>
              <a:p>
                <a:endParaRPr kumimoji="1" lang="en-US" altLang="ko-KR" sz="200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𝑡𝑗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kumimoji="1" lang="en-US" altLang="ko-KR" sz="2000" b="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kumimoji="1"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kumimoji="1" lang="en-US" altLang="ko-KR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⁡(</m:t>
                          </m:r>
                          <m:sSub>
                            <m:sSubPr>
                              <m:ctrlP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nary>
                            <m:naryPr>
                              <m:chr m:val="∑"/>
                              <m:ctrlP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ko-KR" sz="20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kumimoji="1" lang="en-US" altLang="ko-KR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kumimoji="1" lang="en-US" altLang="ko-KR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𝑖𝑘</m:t>
                                  </m:r>
                                </m:sub>
                              </m:sSub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kumimoji="1" lang="en-US" altLang="ko-KR" sz="2000" dirty="0">
                  <a:solidFill>
                    <a:schemeClr val="tx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kumimoji="1"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R" sz="2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kumimoji="1"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kumimoji="1"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kumimoji="1"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en-US" altLang="ko-KR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0741DA3-5D95-7B42-B7A3-5260B3CE0E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732" y="2055932"/>
                <a:ext cx="2486450" cy="2746136"/>
              </a:xfrm>
              <a:prstGeom prst="rect">
                <a:avLst/>
              </a:prstGeom>
              <a:blipFill>
                <a:blip r:embed="rId3"/>
                <a:stretch>
                  <a:fillRect l="-13198" t="-12903" b="-967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2E82E930-39A6-0646-893C-1EB001C6492D}"/>
                  </a:ext>
                </a:extLst>
              </p:cNvPr>
              <p:cNvSpPr/>
              <p:nvPr/>
            </p:nvSpPr>
            <p:spPr>
              <a:xfrm>
                <a:off x="5408730" y="2997792"/>
                <a:ext cx="4106509" cy="43120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kumimoji="1" lang="en-US" altLang="ko-KR" sz="2000" dirty="0"/>
                  <a:t>              </a:t>
                </a:r>
                <a14:m>
                  <m:oMath xmlns:m="http://schemas.openxmlformats.org/officeDocument/2006/math">
                    <m:r>
                      <a:rPr kumimoji="1" lang="en-US" altLang="ko-KR" sz="2000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kumimoji="1" lang="en-US" altLang="ko-KR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ko-KR" sz="20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kumimoji="1" lang="en-US" altLang="ko-KR" sz="2000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>
                        <m:r>
                          <a:rPr kumimoji="1" lang="en-US" altLang="ko-KR" sz="20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func>
                      <m:funcPr>
                        <m:ctrlPr>
                          <a:rPr kumimoji="1" lang="en-US" altLang="ko-KR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1" lang="en-US" altLang="ko-KR" sz="2000">
                            <a:latin typeface="Cambria Math" panose="02040503050406030204" pitchFamily="18" charset="0"/>
                          </a:rPr>
                          <m:t>tanh</m:t>
                        </m:r>
                      </m:fName>
                      <m:e>
                        <m:r>
                          <a:rPr kumimoji="1" lang="en-US" altLang="ko-KR" sz="2000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kumimoji="1" lang="en-US" altLang="ko-KR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sz="2000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kumimoji="1" lang="en-US" altLang="ko-KR" sz="20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  <m:r>
                          <a:rPr kumimoji="1" lang="en-US" altLang="ko-KR" sz="2000" b="0" i="1" smtClean="0">
                            <a:latin typeface="Cambria Math" panose="02040503050406030204" pitchFamily="18" charset="0"/>
                          </a:rPr>
                          <m:t>[</m:t>
                        </m:r>
                        <m:sSub>
                          <m:sSubPr>
                            <m:ctrlPr>
                              <a:rPr kumimoji="1" lang="en-US" altLang="ko-KR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sz="20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kumimoji="1" lang="en-US" altLang="ko-KR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kumimoji="1" lang="en-US" altLang="ko-KR" sz="20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kumimoji="1" lang="en-US" altLang="ko-KR" sz="2000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sSub>
                          <m:sSubPr>
                            <m:ctrlPr>
                              <a:rPr kumimoji="1" lang="en-US" altLang="ko-KR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sz="20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kumimoji="1" lang="en-US" altLang="ko-KR" sz="20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kumimoji="1" lang="en-US" altLang="ko-KR" sz="2000" b="0" i="1" smtClean="0">
                            <a:latin typeface="Cambria Math" panose="02040503050406030204" pitchFamily="18" charset="0"/>
                          </a:rPr>
                          <m:t>]</m:t>
                        </m:r>
                        <m:r>
                          <a:rPr kumimoji="1" lang="en-US" altLang="ko-KR" sz="20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ko-KR" altLang="en-US" sz="2000" dirty="0"/>
              </a:p>
            </p:txBody>
          </p:sp>
        </mc:Choice>
        <mc:Fallback xmlns="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2E82E930-39A6-0646-893C-1EB001C649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8730" y="2997792"/>
                <a:ext cx="4106509" cy="431208"/>
              </a:xfrm>
              <a:prstGeom prst="rect">
                <a:avLst/>
              </a:prstGeom>
              <a:blipFill>
                <a:blip r:embed="rId4"/>
                <a:stretch>
                  <a:fillRect b="-857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1932433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22BE2E96-C018-B346-A6E5-B3EAF8DDC44A}"/>
              </a:ext>
            </a:extLst>
          </p:cNvPr>
          <p:cNvSpPr txBox="1"/>
          <p:nvPr/>
        </p:nvSpPr>
        <p:spPr>
          <a:xfrm>
            <a:off x="6259316" y="1871266"/>
            <a:ext cx="2651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2"/>
                </a:solidFill>
              </a:rPr>
              <a:t>Dot-Product Attention</a:t>
            </a:r>
            <a:endParaRPr kumimoji="1" lang="ko-KR" altLang="en-US" b="1" dirty="0">
              <a:solidFill>
                <a:schemeClr val="accent2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49802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Various Attention Mechanism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0741DA3-5D95-7B42-B7A3-5260B3CE0E8D}"/>
                  </a:ext>
                </a:extLst>
              </p:cNvPr>
              <p:cNvSpPr txBox="1"/>
              <p:nvPr/>
            </p:nvSpPr>
            <p:spPr>
              <a:xfrm>
                <a:off x="368732" y="2055932"/>
                <a:ext cx="2486450" cy="27461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1" lang="en-US" altLang="ko-KR" sz="2000" b="0" dirty="0">
                  <a:solidFill>
                    <a:schemeClr val="tx1"/>
                  </a:solidFill>
                </a:endParaRPr>
              </a:p>
              <a:p>
                <a:endParaRPr kumimoji="1" lang="en-US" altLang="ko-KR" sz="200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𝑡𝑗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kumimoji="1" lang="en-US" altLang="ko-KR" sz="2000" b="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kumimoji="1"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kumimoji="1" lang="en-US" altLang="ko-KR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⁡(</m:t>
                          </m:r>
                          <m:sSub>
                            <m:sSubPr>
                              <m:ctrlP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nary>
                            <m:naryPr>
                              <m:chr m:val="∑"/>
                              <m:ctrlP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ko-KR" sz="20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kumimoji="1" lang="en-US" altLang="ko-KR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kumimoji="1" lang="en-US" altLang="ko-KR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𝑖𝑘</m:t>
                                  </m:r>
                                </m:sub>
                              </m:sSub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kumimoji="1" lang="en-US" altLang="ko-KR" sz="2000" dirty="0">
                  <a:solidFill>
                    <a:schemeClr val="tx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kumimoji="1"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R" sz="2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kumimoji="1"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kumimoji="1"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kumimoji="1"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en-US" altLang="ko-KR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0741DA3-5D95-7B42-B7A3-5260B3CE0E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732" y="2055932"/>
                <a:ext cx="2486450" cy="2746136"/>
              </a:xfrm>
              <a:prstGeom prst="rect">
                <a:avLst/>
              </a:prstGeom>
              <a:blipFill>
                <a:blip r:embed="rId2"/>
                <a:stretch>
                  <a:fillRect l="-13198" t="-12903" b="-967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5341104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44E7E764-C65A-7F4C-BCE3-45436C4B54C1}"/>
                  </a:ext>
                </a:extLst>
              </p:cNvPr>
              <p:cNvSpPr/>
              <p:nvPr/>
            </p:nvSpPr>
            <p:spPr>
              <a:xfrm>
                <a:off x="6227256" y="2465043"/>
                <a:ext cx="2601353" cy="44691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2000" i="1" smtClean="0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kumimoji="1" lang="en-US" altLang="ko-KR" sz="20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ko-KR" altLang="en-US" sz="2000" dirty="0"/>
              </a:p>
            </p:txBody>
          </p:sp>
        </mc:Choice>
        <mc:Fallback xmlns=""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44E7E764-C65A-7F4C-BCE3-45436C4B54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7256" y="2465043"/>
                <a:ext cx="2601353" cy="446917"/>
              </a:xfrm>
              <a:prstGeom prst="rect">
                <a:avLst/>
              </a:prstGeom>
              <a:blipFill>
                <a:blip r:embed="rId2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22BE2E96-C018-B346-A6E5-B3EAF8DDC44A}"/>
              </a:ext>
            </a:extLst>
          </p:cNvPr>
          <p:cNvSpPr txBox="1"/>
          <p:nvPr/>
        </p:nvSpPr>
        <p:spPr>
          <a:xfrm>
            <a:off x="6259316" y="1871266"/>
            <a:ext cx="2651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2"/>
                </a:solidFill>
              </a:rPr>
              <a:t>Dot-Product Attention</a:t>
            </a:r>
            <a:endParaRPr kumimoji="1" lang="ko-KR" altLang="en-US" b="1" dirty="0">
              <a:solidFill>
                <a:schemeClr val="accent2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49802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Various Attention Mechanism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0741DA3-5D95-7B42-B7A3-5260B3CE0E8D}"/>
                  </a:ext>
                </a:extLst>
              </p:cNvPr>
              <p:cNvSpPr txBox="1"/>
              <p:nvPr/>
            </p:nvSpPr>
            <p:spPr>
              <a:xfrm>
                <a:off x="368732" y="2055932"/>
                <a:ext cx="2486450" cy="27461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1" lang="en-US" altLang="ko-KR" sz="2000" b="0" dirty="0">
                  <a:solidFill>
                    <a:schemeClr val="tx1"/>
                  </a:solidFill>
                </a:endParaRPr>
              </a:p>
              <a:p>
                <a:endParaRPr kumimoji="1" lang="en-US" altLang="ko-KR" sz="200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𝑡𝑗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kumimoji="1" lang="en-US" altLang="ko-KR" sz="2000" b="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kumimoji="1"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kumimoji="1" lang="en-US" altLang="ko-KR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⁡(</m:t>
                          </m:r>
                          <m:sSub>
                            <m:sSubPr>
                              <m:ctrlP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nary>
                            <m:naryPr>
                              <m:chr m:val="∑"/>
                              <m:ctrlP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ko-KR" sz="20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kumimoji="1" lang="en-US" altLang="ko-KR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kumimoji="1" lang="en-US" altLang="ko-KR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𝑖𝑘</m:t>
                                  </m:r>
                                </m:sub>
                              </m:sSub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kumimoji="1" lang="en-US" altLang="ko-KR" sz="2000" dirty="0">
                  <a:solidFill>
                    <a:schemeClr val="tx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kumimoji="1"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R" sz="2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kumimoji="1"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kumimoji="1"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kumimoji="1"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en-US" altLang="ko-KR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0741DA3-5D95-7B42-B7A3-5260B3CE0E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732" y="2055932"/>
                <a:ext cx="2486450" cy="2746136"/>
              </a:xfrm>
              <a:prstGeom prst="rect">
                <a:avLst/>
              </a:prstGeom>
              <a:blipFill>
                <a:blip r:embed="rId3"/>
                <a:stretch>
                  <a:fillRect l="-13198" t="-12903" b="-967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8790507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44E7E764-C65A-7F4C-BCE3-45436C4B54C1}"/>
                  </a:ext>
                </a:extLst>
              </p:cNvPr>
              <p:cNvSpPr/>
              <p:nvPr/>
            </p:nvSpPr>
            <p:spPr>
              <a:xfrm>
                <a:off x="6227256" y="2465043"/>
                <a:ext cx="2601353" cy="44691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2000" i="1" smtClean="0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kumimoji="1" lang="en-US" altLang="ko-KR" sz="20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ko-KR" altLang="en-US" sz="2000" dirty="0"/>
              </a:p>
            </p:txBody>
          </p:sp>
        </mc:Choice>
        <mc:Fallback xmlns=""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44E7E764-C65A-7F4C-BCE3-45436C4B54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7256" y="2465043"/>
                <a:ext cx="2601353" cy="446917"/>
              </a:xfrm>
              <a:prstGeom prst="rect">
                <a:avLst/>
              </a:prstGeom>
              <a:blipFill>
                <a:blip r:embed="rId2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22BE2E96-C018-B346-A6E5-B3EAF8DDC44A}"/>
              </a:ext>
            </a:extLst>
          </p:cNvPr>
          <p:cNvSpPr txBox="1"/>
          <p:nvPr/>
        </p:nvSpPr>
        <p:spPr>
          <a:xfrm>
            <a:off x="6259316" y="1871266"/>
            <a:ext cx="2651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2"/>
                </a:solidFill>
              </a:rPr>
              <a:t>Dot-Product Attention</a:t>
            </a:r>
            <a:endParaRPr kumimoji="1" lang="ko-KR" altLang="en-US" b="1" dirty="0">
              <a:solidFill>
                <a:schemeClr val="accent2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49802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Various Attention Mechanism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0741DA3-5D95-7B42-B7A3-5260B3CE0E8D}"/>
                  </a:ext>
                </a:extLst>
              </p:cNvPr>
              <p:cNvSpPr txBox="1"/>
              <p:nvPr/>
            </p:nvSpPr>
            <p:spPr>
              <a:xfrm>
                <a:off x="368732" y="2055932"/>
                <a:ext cx="2486450" cy="27461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1" lang="en-US" altLang="ko-KR" sz="2000" b="0" dirty="0">
                  <a:solidFill>
                    <a:schemeClr val="tx1"/>
                  </a:solidFill>
                </a:endParaRPr>
              </a:p>
              <a:p>
                <a:endParaRPr kumimoji="1" lang="en-US" altLang="ko-KR" sz="200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𝑡𝑗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kumimoji="1" lang="en-US" altLang="ko-KR" sz="2000" b="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kumimoji="1"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kumimoji="1" lang="en-US" altLang="ko-KR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⁡(</m:t>
                          </m:r>
                          <m:sSub>
                            <m:sSubPr>
                              <m:ctrlP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nary>
                            <m:naryPr>
                              <m:chr m:val="∑"/>
                              <m:ctrlP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ko-KR" sz="20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kumimoji="1" lang="en-US" altLang="ko-KR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kumimoji="1" lang="en-US" altLang="ko-KR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𝑖𝑘</m:t>
                                  </m:r>
                                </m:sub>
                              </m:sSub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kumimoji="1" lang="en-US" altLang="ko-KR" sz="2000" dirty="0">
                  <a:solidFill>
                    <a:schemeClr val="tx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kumimoji="1"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R" sz="2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kumimoji="1"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kumimoji="1"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kumimoji="1"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en-US" altLang="ko-KR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0741DA3-5D95-7B42-B7A3-5260B3CE0E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732" y="2055932"/>
                <a:ext cx="2486450" cy="2746136"/>
              </a:xfrm>
              <a:prstGeom prst="rect">
                <a:avLst/>
              </a:prstGeom>
              <a:blipFill>
                <a:blip r:embed="rId3"/>
                <a:stretch>
                  <a:fillRect l="-13198" t="-12903" b="-967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4D5728D-B5DC-E24B-AB15-492459FA859C}"/>
                  </a:ext>
                </a:extLst>
              </p:cNvPr>
              <p:cNvSpPr txBox="1"/>
              <p:nvPr/>
            </p:nvSpPr>
            <p:spPr>
              <a:xfrm>
                <a:off x="5574705" y="3227406"/>
                <a:ext cx="4020331" cy="4031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R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ko-KR" altLang="en-US" i="1">
                        <a:latin typeface="Cambria Math" panose="02040503050406030204" pitchFamily="18" charset="0"/>
                      </a:rPr>
                      <m:t>와</m:t>
                    </m:r>
                    <m:r>
                      <a:rPr kumimoji="1" lang="ko-KR" alt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ko-KR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kumimoji="1"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ko-KR" altLang="en-US" dirty="0"/>
                  <a:t>의 </a:t>
                </a:r>
                <a:r>
                  <a:rPr lang="en-US" altLang="ko-KR" dirty="0"/>
                  <a:t>dimension</a:t>
                </a:r>
                <a:r>
                  <a:rPr lang="ko-KR" altLang="en-US" dirty="0"/>
                  <a:t>이 같아야 함</a:t>
                </a:r>
                <a:r>
                  <a:rPr lang="en-US" altLang="ko-KR" dirty="0"/>
                  <a:t>)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4D5728D-B5DC-E24B-AB15-492459FA85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4705" y="3227406"/>
                <a:ext cx="4020331" cy="403187"/>
              </a:xfrm>
              <a:prstGeom prst="rect">
                <a:avLst/>
              </a:prstGeom>
              <a:blipFill>
                <a:blip r:embed="rId4"/>
                <a:stretch>
                  <a:fillRect l="-1258" t="-3030" b="-1212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064154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632846A-BA24-B34F-80C2-C1F705BABB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341" y="1410679"/>
            <a:ext cx="5965958" cy="1671187"/>
          </a:xfrm>
          <a:prstGeom prst="rect">
            <a:avLst/>
          </a:prstGeom>
        </p:spPr>
      </p:pic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C6254752-DD29-CE49-9C1D-0C96CB32DCC5}"/>
              </a:ext>
            </a:extLst>
          </p:cNvPr>
          <p:cNvCxnSpPr>
            <a:cxnSpLocks/>
          </p:cNvCxnSpPr>
          <p:nvPr/>
        </p:nvCxnSpPr>
        <p:spPr>
          <a:xfrm>
            <a:off x="664452" y="2196948"/>
            <a:ext cx="1469148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FDCC4C6-73D4-2E41-A854-92BAF174D2AC}"/>
              </a:ext>
            </a:extLst>
          </p:cNvPr>
          <p:cNvSpPr txBox="1"/>
          <p:nvPr/>
        </p:nvSpPr>
        <p:spPr>
          <a:xfrm>
            <a:off x="4018572" y="3776135"/>
            <a:ext cx="41548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 dirty="0"/>
              <a:t>주어진 </a:t>
            </a:r>
            <a:r>
              <a:rPr kumimoji="1" lang="ko-KR" altLang="en-US" sz="2000" dirty="0">
                <a:solidFill>
                  <a:schemeClr val="accent2"/>
                </a:solidFill>
              </a:rPr>
              <a:t>목적</a:t>
            </a:r>
            <a:r>
              <a:rPr kumimoji="1" lang="ko-KR" altLang="en-US" sz="2000" dirty="0"/>
              <a:t>에 맞는 </a:t>
            </a:r>
            <a:r>
              <a:rPr kumimoji="1" lang="en-US" altLang="ko-KR" sz="2000" dirty="0">
                <a:solidFill>
                  <a:schemeClr val="accent2"/>
                </a:solidFill>
              </a:rPr>
              <a:t>Source</a:t>
            </a:r>
            <a:r>
              <a:rPr kumimoji="1" lang="ko-KR" altLang="en-US" sz="2000" dirty="0"/>
              <a:t>에 </a:t>
            </a:r>
            <a:r>
              <a:rPr kumimoji="1" lang="ko-KR" altLang="en-US" sz="2000" dirty="0">
                <a:solidFill>
                  <a:srgbClr val="C00000"/>
                </a:solidFill>
              </a:rPr>
              <a:t>집중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82A2D7-00CB-3042-8D8F-222FB11C0304}"/>
              </a:ext>
            </a:extLst>
          </p:cNvPr>
          <p:cNvSpPr txBox="1"/>
          <p:nvPr/>
        </p:nvSpPr>
        <p:spPr>
          <a:xfrm>
            <a:off x="269341" y="545812"/>
            <a:ext cx="50321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What is Attention Mechanism</a:t>
            </a:r>
          </a:p>
        </p:txBody>
      </p:sp>
    </p:spTree>
    <p:extLst>
      <p:ext uri="{BB962C8B-B14F-4D97-AF65-F5344CB8AC3E}">
        <p14:creationId xmlns:p14="http://schemas.microsoft.com/office/powerpoint/2010/main" val="104558586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44E7E764-C65A-7F4C-BCE3-45436C4B54C1}"/>
                  </a:ext>
                </a:extLst>
              </p:cNvPr>
              <p:cNvSpPr/>
              <p:nvPr/>
            </p:nvSpPr>
            <p:spPr>
              <a:xfrm>
                <a:off x="5249551" y="4578609"/>
                <a:ext cx="2601353" cy="44691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2000" i="1" smtClean="0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kumimoji="1" lang="en-US" altLang="ko-KR" sz="20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ko-KR" altLang="en-US" sz="2000" dirty="0"/>
              </a:p>
            </p:txBody>
          </p:sp>
        </mc:Choice>
        <mc:Fallback xmlns=""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44E7E764-C65A-7F4C-BCE3-45436C4B54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9551" y="4578609"/>
                <a:ext cx="2601353" cy="446917"/>
              </a:xfrm>
              <a:prstGeom prst="rect">
                <a:avLst/>
              </a:prstGeom>
              <a:blipFill>
                <a:blip r:embed="rId2"/>
                <a:stretch>
                  <a:fillRect b="-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22BE2E96-C018-B346-A6E5-B3EAF8DDC44A}"/>
              </a:ext>
            </a:extLst>
          </p:cNvPr>
          <p:cNvSpPr txBox="1"/>
          <p:nvPr/>
        </p:nvSpPr>
        <p:spPr>
          <a:xfrm>
            <a:off x="5249551" y="4031818"/>
            <a:ext cx="2651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2"/>
                </a:solidFill>
              </a:rPr>
              <a:t>Dot-Product Attention</a:t>
            </a:r>
            <a:endParaRPr kumimoji="1" lang="ko-KR" altLang="en-US" b="1" dirty="0">
              <a:solidFill>
                <a:schemeClr val="accent2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49802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Various Attention Mechanism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0741DA3-5D95-7B42-B7A3-5260B3CE0E8D}"/>
                  </a:ext>
                </a:extLst>
              </p:cNvPr>
              <p:cNvSpPr txBox="1"/>
              <p:nvPr/>
            </p:nvSpPr>
            <p:spPr>
              <a:xfrm>
                <a:off x="368732" y="2055932"/>
                <a:ext cx="2486450" cy="27461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1" lang="en-US" altLang="ko-KR" sz="2000" b="0" dirty="0">
                  <a:solidFill>
                    <a:schemeClr val="tx1"/>
                  </a:solidFill>
                </a:endParaRPr>
              </a:p>
              <a:p>
                <a:endParaRPr kumimoji="1" lang="en-US" altLang="ko-KR" sz="200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𝑡𝑗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kumimoji="1" lang="en-US" altLang="ko-KR" sz="2000" b="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kumimoji="1"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kumimoji="1" lang="en-US" altLang="ko-KR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⁡(</m:t>
                          </m:r>
                          <m:sSub>
                            <m:sSubPr>
                              <m:ctrlP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nary>
                            <m:naryPr>
                              <m:chr m:val="∑"/>
                              <m:ctrlP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ko-KR" sz="20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kumimoji="1" lang="en-US" altLang="ko-KR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kumimoji="1" lang="en-US" altLang="ko-KR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𝑖𝑘</m:t>
                                  </m:r>
                                </m:sub>
                              </m:sSub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kumimoji="1" lang="en-US" altLang="ko-KR" sz="2000" dirty="0">
                  <a:solidFill>
                    <a:schemeClr val="tx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kumimoji="1"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R" sz="2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kumimoji="1"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kumimoji="1"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kumimoji="1"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en-US" altLang="ko-KR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0741DA3-5D95-7B42-B7A3-5260B3CE0E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732" y="2055932"/>
                <a:ext cx="2486450" cy="2746136"/>
              </a:xfrm>
              <a:prstGeom prst="rect">
                <a:avLst/>
              </a:prstGeom>
              <a:blipFill>
                <a:blip r:embed="rId3"/>
                <a:stretch>
                  <a:fillRect l="-13198" t="-12903" b="-967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0CFCAB36-490F-FB43-B38F-79C061883ABC}"/>
                  </a:ext>
                </a:extLst>
              </p:cNvPr>
              <p:cNvSpPr/>
              <p:nvPr/>
            </p:nvSpPr>
            <p:spPr>
              <a:xfrm>
                <a:off x="5249551" y="2504800"/>
                <a:ext cx="4352282" cy="43120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2000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kumimoji="1" lang="en-US" altLang="ko-KR" sz="200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kumimoji="1" lang="en-US" altLang="ko-KR" sz="2000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kumimoji="1" lang="en-US" altLang="ko-KR" sz="2000" i="1">
                          <a:latin typeface="Cambria Math" panose="02040503050406030204" pitchFamily="18" charset="0"/>
                        </a:rPr>
                        <m:t>)=</m:t>
                      </m:r>
                      <m:sSubSup>
                        <m:sSubSupPr>
                          <m:ctrlP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func>
                        <m:funcPr>
                          <m:ctrlP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ko-KR" sz="2000">
                              <a:latin typeface="Cambria Math" panose="02040503050406030204" pitchFamily="18" charset="0"/>
                            </a:rPr>
                            <m:t>tanh</m:t>
                          </m:r>
                        </m:fName>
                        <m:e>
                          <m: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ko-KR" altLang="en-US" sz="2000" dirty="0"/>
              </a:p>
            </p:txBody>
          </p:sp>
        </mc:Choice>
        <mc:Fallback xmlns=""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0CFCAB36-490F-FB43-B38F-79C061883A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9551" y="2504800"/>
                <a:ext cx="4352282" cy="431208"/>
              </a:xfrm>
              <a:prstGeom prst="rect">
                <a:avLst/>
              </a:prstGeom>
              <a:blipFill>
                <a:blip r:embed="rId4"/>
                <a:stretch>
                  <a:fillRect b="-857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B17F8894-AD23-CC40-9E76-F39B6F79276B}"/>
              </a:ext>
            </a:extLst>
          </p:cNvPr>
          <p:cNvSpPr txBox="1"/>
          <p:nvPr/>
        </p:nvSpPr>
        <p:spPr>
          <a:xfrm>
            <a:off x="5249551" y="1919910"/>
            <a:ext cx="2217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2"/>
                </a:solidFill>
              </a:rPr>
              <a:t>Additive Attention</a:t>
            </a:r>
            <a:endParaRPr kumimoji="1" lang="ko-KR" altLang="en-US" b="1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58008857-51EA-2640-AB92-842173A82814}"/>
                  </a:ext>
                </a:extLst>
              </p:cNvPr>
              <p:cNvSpPr/>
              <p:nvPr/>
            </p:nvSpPr>
            <p:spPr>
              <a:xfrm>
                <a:off x="5249551" y="2997792"/>
                <a:ext cx="4106509" cy="43120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kumimoji="1" lang="en-US" altLang="ko-KR" sz="2000" dirty="0"/>
                  <a:t>              </a:t>
                </a:r>
                <a14:m>
                  <m:oMath xmlns:m="http://schemas.openxmlformats.org/officeDocument/2006/math">
                    <m:r>
                      <a:rPr kumimoji="1" lang="en-US" altLang="ko-KR" sz="2000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kumimoji="1" lang="en-US" altLang="ko-KR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ko-KR" sz="20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kumimoji="1" lang="en-US" altLang="ko-KR" sz="2000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>
                        <m:r>
                          <a:rPr kumimoji="1" lang="en-US" altLang="ko-KR" sz="20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func>
                      <m:funcPr>
                        <m:ctrlPr>
                          <a:rPr kumimoji="1" lang="en-US" altLang="ko-KR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1" lang="en-US" altLang="ko-KR" sz="2000">
                            <a:latin typeface="Cambria Math" panose="02040503050406030204" pitchFamily="18" charset="0"/>
                          </a:rPr>
                          <m:t>tanh</m:t>
                        </m:r>
                      </m:fName>
                      <m:e>
                        <m:r>
                          <a:rPr kumimoji="1" lang="en-US" altLang="ko-KR" sz="2000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kumimoji="1" lang="en-US" altLang="ko-KR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sz="2000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kumimoji="1" lang="en-US" altLang="ko-KR" sz="20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  <m:r>
                          <a:rPr kumimoji="1" lang="en-US" altLang="ko-KR" sz="2000" b="0" i="1" smtClean="0">
                            <a:latin typeface="Cambria Math" panose="02040503050406030204" pitchFamily="18" charset="0"/>
                          </a:rPr>
                          <m:t>[</m:t>
                        </m:r>
                        <m:sSub>
                          <m:sSubPr>
                            <m:ctrlPr>
                              <a:rPr kumimoji="1" lang="en-US" altLang="ko-KR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sz="20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kumimoji="1" lang="en-US" altLang="ko-KR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kumimoji="1" lang="en-US" altLang="ko-KR" sz="20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kumimoji="1" lang="en-US" altLang="ko-KR" sz="2000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sSub>
                          <m:sSubPr>
                            <m:ctrlPr>
                              <a:rPr kumimoji="1" lang="en-US" altLang="ko-KR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sz="20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kumimoji="1" lang="en-US" altLang="ko-KR" sz="20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kumimoji="1" lang="en-US" altLang="ko-KR" sz="2000" b="0" i="1" smtClean="0">
                            <a:latin typeface="Cambria Math" panose="02040503050406030204" pitchFamily="18" charset="0"/>
                          </a:rPr>
                          <m:t>]</m:t>
                        </m:r>
                        <m:r>
                          <a:rPr kumimoji="1" lang="en-US" altLang="ko-KR" sz="20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ko-KR" altLang="en-US" sz="2000" dirty="0"/>
              </a:p>
            </p:txBody>
          </p:sp>
        </mc:Choice>
        <mc:Fallback xmlns=""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58008857-51EA-2640-AB92-842173A828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9551" y="2997792"/>
                <a:ext cx="4106509" cy="431208"/>
              </a:xfrm>
              <a:prstGeom prst="rect">
                <a:avLst/>
              </a:prstGeom>
              <a:blipFill>
                <a:blip r:embed="rId5"/>
                <a:stretch>
                  <a:fillRect b="-857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8817696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49802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Various Attention Mechanism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0741DA3-5D95-7B42-B7A3-5260B3CE0E8D}"/>
                  </a:ext>
                </a:extLst>
              </p:cNvPr>
              <p:cNvSpPr txBox="1"/>
              <p:nvPr/>
            </p:nvSpPr>
            <p:spPr>
              <a:xfrm>
                <a:off x="368732" y="2055932"/>
                <a:ext cx="2486450" cy="27461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1" lang="en-US" altLang="ko-KR" sz="2000" b="0" dirty="0">
                  <a:solidFill>
                    <a:schemeClr val="tx1"/>
                  </a:solidFill>
                </a:endParaRPr>
              </a:p>
              <a:p>
                <a:endParaRPr kumimoji="1" lang="en-US" altLang="ko-KR" sz="200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𝑡𝑗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kumimoji="1" lang="en-US" altLang="ko-KR" sz="2000" b="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kumimoji="1"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kumimoji="1" lang="en-US" altLang="ko-KR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⁡(</m:t>
                          </m:r>
                          <m:sSub>
                            <m:sSubPr>
                              <m:ctrlP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nary>
                            <m:naryPr>
                              <m:chr m:val="∑"/>
                              <m:ctrlP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ko-KR" sz="20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kumimoji="1" lang="en-US" altLang="ko-KR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kumimoji="1" lang="en-US" altLang="ko-KR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𝑖𝑘</m:t>
                                  </m:r>
                                </m:sub>
                              </m:sSub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kumimoji="1" lang="en-US" altLang="ko-KR" sz="2000" dirty="0">
                  <a:solidFill>
                    <a:schemeClr val="tx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kumimoji="1"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R" sz="2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kumimoji="1"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kumimoji="1"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kumimoji="1"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en-US" altLang="ko-KR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0741DA3-5D95-7B42-B7A3-5260B3CE0E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732" y="2055932"/>
                <a:ext cx="2486450" cy="2746136"/>
              </a:xfrm>
              <a:prstGeom prst="rect">
                <a:avLst/>
              </a:prstGeom>
              <a:blipFill>
                <a:blip r:embed="rId2"/>
                <a:stretch>
                  <a:fillRect l="-13198" t="-12903" b="-967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B17F8894-AD23-CC40-9E76-F39B6F79276B}"/>
              </a:ext>
            </a:extLst>
          </p:cNvPr>
          <p:cNvSpPr txBox="1"/>
          <p:nvPr/>
        </p:nvSpPr>
        <p:spPr>
          <a:xfrm>
            <a:off x="5249551" y="2055932"/>
            <a:ext cx="2978379" cy="17007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>
                <a:solidFill>
                  <a:schemeClr val="accent2"/>
                </a:solidFill>
              </a:rPr>
              <a:t>Content-based Attention</a:t>
            </a:r>
          </a:p>
          <a:p>
            <a:pPr>
              <a:lnSpc>
                <a:spcPct val="150000"/>
              </a:lnSpc>
            </a:pPr>
            <a:r>
              <a:rPr kumimoji="1" lang="en-US" altLang="ko-KR" b="1" dirty="0">
                <a:solidFill>
                  <a:schemeClr val="accent2"/>
                </a:solidFill>
              </a:rPr>
              <a:t>Location-based Attention</a:t>
            </a:r>
          </a:p>
          <a:p>
            <a:pPr>
              <a:lnSpc>
                <a:spcPct val="150000"/>
              </a:lnSpc>
            </a:pPr>
            <a:r>
              <a:rPr kumimoji="1" lang="en-US" altLang="ko-KR" b="1" dirty="0">
                <a:solidFill>
                  <a:schemeClr val="accent2"/>
                </a:solidFill>
              </a:rPr>
              <a:t>General Attention</a:t>
            </a:r>
          </a:p>
          <a:p>
            <a:pPr>
              <a:lnSpc>
                <a:spcPct val="150000"/>
              </a:lnSpc>
            </a:pPr>
            <a:endParaRPr kumimoji="1" lang="ko-KR" altLang="en-US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430193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49802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Various Attention Mechanism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17F8894-AD23-CC40-9E76-F39B6F79276B}"/>
              </a:ext>
            </a:extLst>
          </p:cNvPr>
          <p:cNvSpPr txBox="1"/>
          <p:nvPr/>
        </p:nvSpPr>
        <p:spPr>
          <a:xfrm>
            <a:off x="269341" y="1529159"/>
            <a:ext cx="19929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b="1" dirty="0">
                <a:solidFill>
                  <a:schemeClr val="accent2"/>
                </a:solidFill>
              </a:rPr>
              <a:t>Self Attention?</a:t>
            </a:r>
          </a:p>
        </p:txBody>
      </p:sp>
    </p:spTree>
    <p:extLst>
      <p:ext uri="{BB962C8B-B14F-4D97-AF65-F5344CB8AC3E}">
        <p14:creationId xmlns:p14="http://schemas.microsoft.com/office/powerpoint/2010/main" val="31305841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49802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Various Attention Mechanism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17F8894-AD23-CC40-9E76-F39B6F79276B}"/>
              </a:ext>
            </a:extLst>
          </p:cNvPr>
          <p:cNvSpPr txBox="1"/>
          <p:nvPr/>
        </p:nvSpPr>
        <p:spPr>
          <a:xfrm>
            <a:off x="269341" y="1529159"/>
            <a:ext cx="19929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b="1" dirty="0">
                <a:solidFill>
                  <a:schemeClr val="accent2"/>
                </a:solidFill>
              </a:rPr>
              <a:t>Self Attention?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6AF007D-662E-2442-845E-06EAC3DBB23A}"/>
              </a:ext>
            </a:extLst>
          </p:cNvPr>
          <p:cNvSpPr txBox="1"/>
          <p:nvPr/>
        </p:nvSpPr>
        <p:spPr>
          <a:xfrm>
            <a:off x="269341" y="2204730"/>
            <a:ext cx="6980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기존의 </a:t>
            </a:r>
            <a:r>
              <a:rPr kumimoji="1" lang="en-US" altLang="ko-KR" dirty="0"/>
              <a:t>Attention</a:t>
            </a:r>
            <a:r>
              <a:rPr kumimoji="1" lang="ko-KR" altLang="en-US" dirty="0"/>
              <a:t>은 </a:t>
            </a:r>
            <a:r>
              <a:rPr kumimoji="1" lang="en-US" altLang="ko-KR" dirty="0"/>
              <a:t>target</a:t>
            </a:r>
            <a:r>
              <a:rPr kumimoji="1" lang="ko-KR" altLang="en-US" dirty="0"/>
              <a:t>에 대해서 </a:t>
            </a:r>
            <a:r>
              <a:rPr kumimoji="1" lang="en-US" altLang="ko-KR" dirty="0"/>
              <a:t>Source</a:t>
            </a:r>
            <a:r>
              <a:rPr kumimoji="1" lang="ko-KR" altLang="en-US" dirty="0"/>
              <a:t>들과의 중요도를 계산 </a:t>
            </a:r>
          </a:p>
        </p:txBody>
      </p:sp>
    </p:spTree>
    <p:extLst>
      <p:ext uri="{BB962C8B-B14F-4D97-AF65-F5344CB8AC3E}">
        <p14:creationId xmlns:p14="http://schemas.microsoft.com/office/powerpoint/2010/main" val="336823059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49802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Various Attention Mechanism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17F8894-AD23-CC40-9E76-F39B6F79276B}"/>
              </a:ext>
            </a:extLst>
          </p:cNvPr>
          <p:cNvSpPr txBox="1"/>
          <p:nvPr/>
        </p:nvSpPr>
        <p:spPr>
          <a:xfrm>
            <a:off x="269341" y="1529159"/>
            <a:ext cx="19929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b="1" dirty="0">
                <a:solidFill>
                  <a:schemeClr val="accent2"/>
                </a:solidFill>
              </a:rPr>
              <a:t>Self Attention?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6AF007D-662E-2442-845E-06EAC3DBB23A}"/>
              </a:ext>
            </a:extLst>
          </p:cNvPr>
          <p:cNvSpPr txBox="1"/>
          <p:nvPr/>
        </p:nvSpPr>
        <p:spPr>
          <a:xfrm>
            <a:off x="269341" y="2204730"/>
            <a:ext cx="6980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기존의 </a:t>
            </a:r>
            <a:r>
              <a:rPr kumimoji="1" lang="en-US" altLang="ko-KR" dirty="0"/>
              <a:t>Attention</a:t>
            </a:r>
            <a:r>
              <a:rPr kumimoji="1" lang="ko-KR" altLang="en-US" dirty="0"/>
              <a:t>은 </a:t>
            </a:r>
            <a:r>
              <a:rPr kumimoji="1" lang="en-US" altLang="ko-KR" dirty="0"/>
              <a:t>target</a:t>
            </a:r>
            <a:r>
              <a:rPr kumimoji="1" lang="ko-KR" altLang="en-US" dirty="0"/>
              <a:t>에 대해서 </a:t>
            </a:r>
            <a:r>
              <a:rPr kumimoji="1" lang="en-US" altLang="ko-KR" dirty="0"/>
              <a:t>Source</a:t>
            </a:r>
            <a:r>
              <a:rPr kumimoji="1" lang="ko-KR" altLang="en-US" dirty="0"/>
              <a:t>들과의 중요도를 계산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5B2BF1-52BA-164F-8AA9-E368C0776188}"/>
              </a:ext>
            </a:extLst>
          </p:cNvPr>
          <p:cNvSpPr txBox="1"/>
          <p:nvPr/>
        </p:nvSpPr>
        <p:spPr>
          <a:xfrm>
            <a:off x="269340" y="2695635"/>
            <a:ext cx="4645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chemeClr val="accent2"/>
                </a:solidFill>
              </a:rPr>
              <a:t>Self Attention</a:t>
            </a:r>
            <a:r>
              <a:rPr kumimoji="1" lang="ko-KR" altLang="en-US" dirty="0"/>
              <a:t>은 </a:t>
            </a:r>
            <a:r>
              <a:rPr kumimoji="1" lang="en-US" altLang="ko-KR" dirty="0"/>
              <a:t>Source</a:t>
            </a:r>
            <a:r>
              <a:rPr kumimoji="1" lang="ko-KR" altLang="en-US" dirty="0"/>
              <a:t>끼리 중요도를 계산</a:t>
            </a:r>
            <a:endParaRPr kumimoji="1" lang="ko-KR" alt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491396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7687F3C2-0489-244D-A939-0D534AB167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2461" y="473499"/>
            <a:ext cx="4293703" cy="634474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49248D4-0D8B-4E47-A945-71D5B0812D9E}"/>
              </a:ext>
            </a:extLst>
          </p:cNvPr>
          <p:cNvSpPr txBox="1"/>
          <p:nvPr/>
        </p:nvSpPr>
        <p:spPr>
          <a:xfrm>
            <a:off x="229585" y="234121"/>
            <a:ext cx="7744043" cy="6553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800" dirty="0"/>
              <a:t>Structured Self-Attentive Sentence Embedding</a:t>
            </a:r>
          </a:p>
        </p:txBody>
      </p:sp>
    </p:spTree>
    <p:extLst>
      <p:ext uri="{BB962C8B-B14F-4D97-AF65-F5344CB8AC3E}">
        <p14:creationId xmlns:p14="http://schemas.microsoft.com/office/powerpoint/2010/main" val="363460236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7687F3C2-0489-244D-A939-0D534AB167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2461" y="473499"/>
            <a:ext cx="4293703" cy="634474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49248D4-0D8B-4E47-A945-71D5B0812D9E}"/>
              </a:ext>
            </a:extLst>
          </p:cNvPr>
          <p:cNvSpPr txBox="1"/>
          <p:nvPr/>
        </p:nvSpPr>
        <p:spPr>
          <a:xfrm>
            <a:off x="229585" y="234121"/>
            <a:ext cx="7744043" cy="6553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800" dirty="0"/>
              <a:t>Structured Self-Attentive Sentence Embedding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97EAD0-EF16-6948-873D-1F96C45A306C}"/>
              </a:ext>
            </a:extLst>
          </p:cNvPr>
          <p:cNvSpPr txBox="1"/>
          <p:nvPr/>
        </p:nvSpPr>
        <p:spPr>
          <a:xfrm>
            <a:off x="269341" y="1426464"/>
            <a:ext cx="2722220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 err="1"/>
              <a:t>Zhouhan</a:t>
            </a:r>
            <a:r>
              <a:rPr kumimoji="1" lang="en-US" altLang="ko-KR" dirty="0"/>
              <a:t> et al. (2016)</a:t>
            </a:r>
          </a:p>
        </p:txBody>
      </p:sp>
    </p:spTree>
    <p:extLst>
      <p:ext uri="{BB962C8B-B14F-4D97-AF65-F5344CB8AC3E}">
        <p14:creationId xmlns:p14="http://schemas.microsoft.com/office/powerpoint/2010/main" val="379092949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7687F3C2-0489-244D-A939-0D534AB167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2461" y="473499"/>
            <a:ext cx="4293703" cy="634474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49248D4-0D8B-4E47-A945-71D5B0812D9E}"/>
              </a:ext>
            </a:extLst>
          </p:cNvPr>
          <p:cNvSpPr txBox="1"/>
          <p:nvPr/>
        </p:nvSpPr>
        <p:spPr>
          <a:xfrm>
            <a:off x="229585" y="234121"/>
            <a:ext cx="7744043" cy="6553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800" dirty="0"/>
              <a:t>Structured Self-Attentive Sentence Embedding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97EAD0-EF16-6948-873D-1F96C45A306C}"/>
              </a:ext>
            </a:extLst>
          </p:cNvPr>
          <p:cNvSpPr txBox="1"/>
          <p:nvPr/>
        </p:nvSpPr>
        <p:spPr>
          <a:xfrm>
            <a:off x="269341" y="1426464"/>
            <a:ext cx="5017399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 err="1"/>
              <a:t>Zhouhan</a:t>
            </a:r>
            <a:r>
              <a:rPr kumimoji="1" lang="en-US" altLang="ko-KR" dirty="0"/>
              <a:t> et al. (2016)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Sentence </a:t>
            </a:r>
            <a:r>
              <a:rPr kumimoji="1" lang="ko-KR" altLang="en-US" dirty="0"/>
              <a:t>단위를 </a:t>
            </a:r>
            <a:r>
              <a:rPr kumimoji="1" lang="en-US" altLang="ko-KR" dirty="0"/>
              <a:t>Embedding</a:t>
            </a:r>
            <a:r>
              <a:rPr kumimoji="1" lang="ko-KR" altLang="en-US" dirty="0"/>
              <a:t>하기 위한 기법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0875535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7687F3C2-0489-244D-A939-0D534AB167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2461" y="473499"/>
            <a:ext cx="4293703" cy="634474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49248D4-0D8B-4E47-A945-71D5B0812D9E}"/>
              </a:ext>
            </a:extLst>
          </p:cNvPr>
          <p:cNvSpPr txBox="1"/>
          <p:nvPr/>
        </p:nvSpPr>
        <p:spPr>
          <a:xfrm>
            <a:off x="229585" y="234121"/>
            <a:ext cx="7744043" cy="6553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800" dirty="0"/>
              <a:t>Structured Self-Attentive Sentence Embedding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97EAD0-EF16-6948-873D-1F96C45A306C}"/>
              </a:ext>
            </a:extLst>
          </p:cNvPr>
          <p:cNvSpPr txBox="1"/>
          <p:nvPr/>
        </p:nvSpPr>
        <p:spPr>
          <a:xfrm>
            <a:off x="269341" y="1426464"/>
            <a:ext cx="6344301" cy="12852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 err="1"/>
              <a:t>Zhouhan</a:t>
            </a:r>
            <a:r>
              <a:rPr kumimoji="1" lang="en-US" altLang="ko-KR" dirty="0"/>
              <a:t> et al. (2016)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Sentence </a:t>
            </a:r>
            <a:r>
              <a:rPr kumimoji="1" lang="ko-KR" altLang="en-US" dirty="0"/>
              <a:t>단위를 </a:t>
            </a:r>
            <a:r>
              <a:rPr kumimoji="1" lang="en-US" altLang="ko-KR" dirty="0"/>
              <a:t>Embedding</a:t>
            </a:r>
            <a:r>
              <a:rPr kumimoji="1" lang="ko-KR" altLang="en-US" dirty="0"/>
              <a:t>하기 위한 기법</a:t>
            </a:r>
            <a:endParaRPr kumimoji="1"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Sentence </a:t>
            </a:r>
            <a:r>
              <a:rPr kumimoji="1" lang="ko-KR" altLang="en-US" dirty="0"/>
              <a:t>내의 관계를 파악하기 위해 </a:t>
            </a:r>
            <a:r>
              <a:rPr kumimoji="1" lang="en-US" altLang="ko-KR" dirty="0"/>
              <a:t>Self Attention </a:t>
            </a:r>
            <a:r>
              <a:rPr kumimoji="1" lang="ko-KR" altLang="en-US" dirty="0"/>
              <a:t>사용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69048384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7687F3C2-0489-244D-A939-0D534AB167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2461" y="473499"/>
            <a:ext cx="4293703" cy="634474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49248D4-0D8B-4E47-A945-71D5B0812D9E}"/>
              </a:ext>
            </a:extLst>
          </p:cNvPr>
          <p:cNvSpPr txBox="1"/>
          <p:nvPr/>
        </p:nvSpPr>
        <p:spPr>
          <a:xfrm>
            <a:off x="229585" y="234121"/>
            <a:ext cx="7744043" cy="6553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800" dirty="0"/>
              <a:t>Structured Self-Attentive Sentence Embedding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97EAD0-EF16-6948-873D-1F96C45A306C}"/>
              </a:ext>
            </a:extLst>
          </p:cNvPr>
          <p:cNvSpPr txBox="1"/>
          <p:nvPr/>
        </p:nvSpPr>
        <p:spPr>
          <a:xfrm>
            <a:off x="269341" y="1426464"/>
            <a:ext cx="6344301" cy="17007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 err="1"/>
              <a:t>Zhouhan</a:t>
            </a:r>
            <a:r>
              <a:rPr kumimoji="1" lang="en-US" altLang="ko-KR" dirty="0"/>
              <a:t> et al. (2016)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Sentence </a:t>
            </a:r>
            <a:r>
              <a:rPr kumimoji="1" lang="ko-KR" altLang="en-US" dirty="0"/>
              <a:t>단위를 </a:t>
            </a:r>
            <a:r>
              <a:rPr kumimoji="1" lang="en-US" altLang="ko-KR" dirty="0"/>
              <a:t>Embedding</a:t>
            </a:r>
            <a:r>
              <a:rPr kumimoji="1" lang="ko-KR" altLang="en-US" dirty="0"/>
              <a:t>하기 위한 기법</a:t>
            </a:r>
            <a:endParaRPr kumimoji="1"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Sentence </a:t>
            </a:r>
            <a:r>
              <a:rPr kumimoji="1" lang="ko-KR" altLang="en-US" dirty="0"/>
              <a:t>내의 관계를 파악하기 위해 </a:t>
            </a:r>
            <a:r>
              <a:rPr kumimoji="1" lang="en-US" altLang="ko-KR" dirty="0"/>
              <a:t>Self Attention </a:t>
            </a:r>
            <a:r>
              <a:rPr kumimoji="1" lang="ko-KR" altLang="en-US" dirty="0"/>
              <a:t>사용</a:t>
            </a:r>
            <a:endParaRPr kumimoji="1"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Auto profiling, Sentiment Analysis, NLI Task</a:t>
            </a:r>
            <a:r>
              <a:rPr kumimoji="1" lang="ko-KR" altLang="en-US" dirty="0"/>
              <a:t>에 적용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9450517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3131</TotalTime>
  <Words>3518</Words>
  <Application>Microsoft Macintosh PowerPoint</Application>
  <PresentationFormat>와이드스크린</PresentationFormat>
  <Paragraphs>798</Paragraphs>
  <Slides>146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146</vt:i4>
      </vt:variant>
    </vt:vector>
  </HeadingPairs>
  <TitlesOfParts>
    <vt:vector size="150" baseType="lpstr">
      <vt:lpstr>맑은 고딕</vt:lpstr>
      <vt:lpstr>Arial</vt:lpstr>
      <vt:lpstr>Cambria Math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전은영</dc:creator>
  <cp:lastModifiedBy>전은영</cp:lastModifiedBy>
  <cp:revision>43</cp:revision>
  <dcterms:created xsi:type="dcterms:W3CDTF">2019-05-24T11:17:23Z</dcterms:created>
  <dcterms:modified xsi:type="dcterms:W3CDTF">2019-09-29T07:53:40Z</dcterms:modified>
</cp:coreProperties>
</file>